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6" r:id="rId11"/>
    <p:sldId id="270" r:id="rId12"/>
    <p:sldId id="273" r:id="rId13"/>
    <p:sldId id="274" r:id="rId14"/>
    <p:sldId id="269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zh Khava" initials="SK" lastIdx="1" clrIdx="0">
    <p:extLst>
      <p:ext uri="{19B8F6BF-5375-455C-9EA6-DF929625EA0E}">
        <p15:presenceInfo xmlns="" xmlns:p15="http://schemas.microsoft.com/office/powerpoint/2012/main" userId="50b7786aa25df5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35"/>
    <a:srgbClr val="3A3A3A"/>
    <a:srgbClr val="626262"/>
    <a:srgbClr val="F2F2F2"/>
    <a:srgbClr val="F08C8C"/>
    <a:srgbClr val="E19BB6"/>
    <a:srgbClr val="D2847C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9756" autoAdjust="0"/>
  </p:normalViewPr>
  <p:slideViewPr>
    <p:cSldViewPr snapToGrid="0">
      <p:cViewPr varScale="1">
        <p:scale>
          <a:sx n="81" d="100"/>
          <a:sy n="81" d="100"/>
        </p:scale>
        <p:origin x="-102" y="-612"/>
      </p:cViewPr>
      <p:guideLst>
        <p:guide orient="horz" pos="2736"/>
        <p:guide pos="16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5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4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1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2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9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4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9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1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7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30BF-91FD-4655-85B3-6DEFFCC6193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8210-6D12-40E0-952E-E46A316D5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8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/>
          <a:stretch/>
        </p:blipFill>
        <p:spPr>
          <a:xfrm>
            <a:off x="1" y="-10511"/>
            <a:ext cx="12191999" cy="69522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63692" y="626275"/>
            <a:ext cx="5030021" cy="6158861"/>
          </a:xfrm>
          <a:prstGeom prst="rect">
            <a:avLst/>
          </a:prstGeom>
          <a:solidFill>
            <a:srgbClr val="FB3535"/>
          </a:solidFill>
          <a:ln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Прямоугольник 7"/>
          <p:cNvSpPr/>
          <p:nvPr/>
        </p:nvSpPr>
        <p:spPr>
          <a:xfrm>
            <a:off x="3979684" y="142244"/>
            <a:ext cx="5030021" cy="6158861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Прямоугольник 6"/>
          <p:cNvSpPr/>
          <p:nvPr/>
        </p:nvSpPr>
        <p:spPr>
          <a:xfrm>
            <a:off x="3729037" y="392907"/>
            <a:ext cx="5000625" cy="6123306"/>
          </a:xfrm>
          <a:prstGeom prst="rect">
            <a:avLst/>
          </a:prstGeom>
          <a:solidFill>
            <a:srgbClr val="F2F2F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5542" y="626344"/>
            <a:ext cx="4846320" cy="58277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ПО ОБРАЗОВАНИЮ БРЕСТСКОГО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ОБЛИСПОЛКОМА</a:t>
            </a:r>
            <a:endParaRPr lang="ru-RU" sz="1500" b="1" dirty="0" smtClean="0"/>
          </a:p>
          <a:p>
            <a:pPr>
              <a:defRPr/>
            </a:pP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2000" dirty="0" smtClean="0"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100" dirty="0"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100" dirty="0" smtClean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3000" dirty="0" smtClean="0">
                <a:latin typeface="Book Antiqua" panose="02040602050305030304" pitchFamily="18" charset="0"/>
              </a:rPr>
              <a:t>Областной конкурс «История моей профессии»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x-none" sz="3600" smtClean="0">
                <a:solidFill>
                  <a:srgbClr val="FF0000"/>
                </a:solidFill>
                <a:latin typeface="Book Antiqua" panose="02040602050305030304" pitchFamily="18" charset="0"/>
              </a:rPr>
              <a:t>Профессия </a:t>
            </a:r>
            <a:r>
              <a:rPr lang="ru-RU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x-none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Оператор </a:t>
            </a:r>
            <a:r>
              <a:rPr lang="x-none" sz="3600" smtClean="0">
                <a:solidFill>
                  <a:srgbClr val="FF0000"/>
                </a:solidFill>
                <a:latin typeface="Book Antiqua" panose="02040602050305030304" pitchFamily="18" charset="0"/>
              </a:rPr>
              <a:t>ЭВМ</a:t>
            </a:r>
            <a:r>
              <a:rPr lang="ru-RU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x-none" sz="3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x-none" sz="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x-none" sz="1600" dirty="0" smtClean="0"/>
              <a:t>Автор:                                                                                Хаванский Сергей Михайлович</a:t>
            </a:r>
          </a:p>
          <a:p>
            <a:pPr>
              <a:spcBef>
                <a:spcPts val="1800"/>
              </a:spcBef>
            </a:pPr>
            <a:r>
              <a:rPr lang="x-none" sz="1600" dirty="0" smtClean="0"/>
              <a:t>Руководители:                                                                 Якубович Алена Александровна                                 Солоневич Александр Васильевич</a:t>
            </a:r>
            <a:endParaRPr lang="x-none" sz="1600" dirty="0"/>
          </a:p>
          <a:p>
            <a:pPr>
              <a:spcBef>
                <a:spcPts val="1800"/>
              </a:spcBef>
            </a:pPr>
            <a:r>
              <a:rPr lang="ru-RU" sz="1200" dirty="0" smtClean="0"/>
              <a:t>  </a:t>
            </a:r>
            <a:r>
              <a:rPr lang="x-none" sz="1200" dirty="0" smtClean="0"/>
              <a:t>П</a:t>
            </a:r>
            <a:r>
              <a:rPr lang="ru-RU" sz="1200" dirty="0" smtClean="0"/>
              <a:t>ИНСК 202</a:t>
            </a:r>
            <a:r>
              <a:rPr lang="x-none" sz="1200" dirty="0" smtClean="0"/>
              <a:t>0</a:t>
            </a:r>
            <a:endParaRPr lang="en-GB" sz="1200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7357240" y="-14374"/>
            <a:ext cx="4834758" cy="2611709"/>
          </a:xfrm>
          <a:prstGeom prst="rtTriangle">
            <a:avLst/>
          </a:prstGeom>
          <a:solidFill>
            <a:srgbClr val="FB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 flipH="1">
            <a:off x="1111528" y="3212970"/>
            <a:ext cx="2611708" cy="4834762"/>
          </a:xfrm>
          <a:prstGeom prst="rtTriangle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2" descr="D:\ПРЕПОДАВАТЕЛИ\УМК СПЕЦИАЛЬНОСТИ_ОПЕРАТОР ЭВМ\images\эмблема_ГОТО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47" y="897977"/>
            <a:ext cx="837810" cy="6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0496" y="1202775"/>
            <a:ext cx="451251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/>
              <a:t>УЧЕРЕЖДЕНИЕ </a:t>
            </a:r>
            <a:r>
              <a:rPr lang="ru-RU" sz="1300" dirty="0" smtClean="0"/>
              <a:t>ОБРАЗОВАНИЯ</a:t>
            </a:r>
          </a:p>
          <a:p>
            <a:pPr algn="ctr"/>
            <a:r>
              <a:rPr lang="ru-RU" sz="1300" dirty="0" smtClean="0"/>
              <a:t> «</a:t>
            </a:r>
            <a:r>
              <a:rPr lang="ru-RU" sz="1300" dirty="0" err="1"/>
              <a:t>Пинский</a:t>
            </a:r>
            <a:r>
              <a:rPr lang="ru-RU" sz="1300" dirty="0"/>
              <a:t> государственный профессионально-технический  </a:t>
            </a:r>
            <a:endParaRPr lang="ru-RU" sz="1300" dirty="0" smtClean="0"/>
          </a:p>
          <a:p>
            <a:pPr algn="ctr"/>
            <a:r>
              <a:rPr lang="ru-RU" sz="1300" dirty="0" smtClean="0"/>
              <a:t>колледж  </a:t>
            </a:r>
            <a:r>
              <a:rPr lang="ru-RU" sz="1300" dirty="0"/>
              <a:t>легкой промышленности»</a:t>
            </a:r>
          </a:p>
        </p:txBody>
      </p:sp>
    </p:spTree>
    <p:extLst>
      <p:ext uri="{BB962C8B-B14F-4D97-AF65-F5344CB8AC3E}">
        <p14:creationId xmlns:p14="http://schemas.microsoft.com/office/powerpoint/2010/main" val="37292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175625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>
          <a:xfrm>
            <a:off x="0" y="0"/>
            <a:ext cx="12192000" cy="686325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63255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1" y="1089323"/>
            <a:ext cx="12204085" cy="5786289"/>
            <a:chOff x="-1" y="1076966"/>
            <a:chExt cx="12204085" cy="5786289"/>
          </a:xfrm>
        </p:grpSpPr>
        <p:sp>
          <p:nvSpPr>
            <p:cNvPr id="16" name="Полилиния 15"/>
            <p:cNvSpPr/>
            <p:nvPr/>
          </p:nvSpPr>
          <p:spPr>
            <a:xfrm>
              <a:off x="-1" y="1454396"/>
              <a:ext cx="12204085" cy="5408859"/>
            </a:xfrm>
            <a:custGeom>
              <a:avLst/>
              <a:gdLst>
                <a:gd name="connsiteX0" fmla="*/ 9761220 w 9761220"/>
                <a:gd name="connsiteY0" fmla="*/ 139470 h 5820180"/>
                <a:gd name="connsiteX1" fmla="*/ 8286750 w 9761220"/>
                <a:gd name="connsiteY1" fmla="*/ 13740 h 5820180"/>
                <a:gd name="connsiteX2" fmla="*/ 7006590 w 9761220"/>
                <a:gd name="connsiteY2" fmla="*/ 25170 h 5820180"/>
                <a:gd name="connsiteX3" fmla="*/ 5897880 w 9761220"/>
                <a:gd name="connsiteY3" fmla="*/ 208050 h 5820180"/>
                <a:gd name="connsiteX4" fmla="*/ 4606290 w 9761220"/>
                <a:gd name="connsiteY4" fmla="*/ 699540 h 5820180"/>
                <a:gd name="connsiteX5" fmla="*/ 3383280 w 9761220"/>
                <a:gd name="connsiteY5" fmla="*/ 1373910 h 5820180"/>
                <a:gd name="connsiteX6" fmla="*/ 2217420 w 9761220"/>
                <a:gd name="connsiteY6" fmla="*/ 2288310 h 5820180"/>
                <a:gd name="connsiteX7" fmla="*/ 1360170 w 9761220"/>
                <a:gd name="connsiteY7" fmla="*/ 3225570 h 5820180"/>
                <a:gd name="connsiteX8" fmla="*/ 502920 w 9761220"/>
                <a:gd name="connsiteY8" fmla="*/ 4540020 h 5820180"/>
                <a:gd name="connsiteX9" fmla="*/ 0 w 9761220"/>
                <a:gd name="connsiteY9" fmla="*/ 5820180 h 5820180"/>
                <a:gd name="connsiteX0" fmla="*/ 9655907 w 9655907"/>
                <a:gd name="connsiteY0" fmla="*/ 97356 h 5817563"/>
                <a:gd name="connsiteX1" fmla="*/ 8286750 w 9655907"/>
                <a:gd name="connsiteY1" fmla="*/ 11123 h 5817563"/>
                <a:gd name="connsiteX2" fmla="*/ 7006590 w 9655907"/>
                <a:gd name="connsiteY2" fmla="*/ 22553 h 5817563"/>
                <a:gd name="connsiteX3" fmla="*/ 5897880 w 9655907"/>
                <a:gd name="connsiteY3" fmla="*/ 205433 h 5817563"/>
                <a:gd name="connsiteX4" fmla="*/ 4606290 w 9655907"/>
                <a:gd name="connsiteY4" fmla="*/ 696923 h 5817563"/>
                <a:gd name="connsiteX5" fmla="*/ 3383280 w 9655907"/>
                <a:gd name="connsiteY5" fmla="*/ 1371293 h 5817563"/>
                <a:gd name="connsiteX6" fmla="*/ 2217420 w 9655907"/>
                <a:gd name="connsiteY6" fmla="*/ 2285693 h 5817563"/>
                <a:gd name="connsiteX7" fmla="*/ 1360170 w 9655907"/>
                <a:gd name="connsiteY7" fmla="*/ 3222953 h 5817563"/>
                <a:gd name="connsiteX8" fmla="*/ 502920 w 9655907"/>
                <a:gd name="connsiteY8" fmla="*/ 4537403 h 5817563"/>
                <a:gd name="connsiteX9" fmla="*/ 0 w 9655907"/>
                <a:gd name="connsiteY9" fmla="*/ 5817563 h 5817563"/>
                <a:gd name="connsiteX0" fmla="*/ 9688310 w 9688310"/>
                <a:gd name="connsiteY0" fmla="*/ 97356 h 5817563"/>
                <a:gd name="connsiteX1" fmla="*/ 8286750 w 9688310"/>
                <a:gd name="connsiteY1" fmla="*/ 11123 h 5817563"/>
                <a:gd name="connsiteX2" fmla="*/ 7006590 w 9688310"/>
                <a:gd name="connsiteY2" fmla="*/ 22553 h 5817563"/>
                <a:gd name="connsiteX3" fmla="*/ 5897880 w 9688310"/>
                <a:gd name="connsiteY3" fmla="*/ 205433 h 5817563"/>
                <a:gd name="connsiteX4" fmla="*/ 4606290 w 9688310"/>
                <a:gd name="connsiteY4" fmla="*/ 696923 h 5817563"/>
                <a:gd name="connsiteX5" fmla="*/ 3383280 w 9688310"/>
                <a:gd name="connsiteY5" fmla="*/ 1371293 h 5817563"/>
                <a:gd name="connsiteX6" fmla="*/ 2217420 w 9688310"/>
                <a:gd name="connsiteY6" fmla="*/ 2285693 h 5817563"/>
                <a:gd name="connsiteX7" fmla="*/ 1360170 w 9688310"/>
                <a:gd name="connsiteY7" fmla="*/ 3222953 h 5817563"/>
                <a:gd name="connsiteX8" fmla="*/ 502920 w 9688310"/>
                <a:gd name="connsiteY8" fmla="*/ 4537403 h 5817563"/>
                <a:gd name="connsiteX9" fmla="*/ 0 w 9688310"/>
                <a:gd name="connsiteY9" fmla="*/ 5817563 h 5817563"/>
                <a:gd name="connsiteX0" fmla="*/ 9437181 w 9437181"/>
                <a:gd name="connsiteY0" fmla="*/ 97356 h 5086863"/>
                <a:gd name="connsiteX1" fmla="*/ 8035621 w 9437181"/>
                <a:gd name="connsiteY1" fmla="*/ 11123 h 5086863"/>
                <a:gd name="connsiteX2" fmla="*/ 6755461 w 9437181"/>
                <a:gd name="connsiteY2" fmla="*/ 22553 h 5086863"/>
                <a:gd name="connsiteX3" fmla="*/ 5646751 w 9437181"/>
                <a:gd name="connsiteY3" fmla="*/ 205433 h 5086863"/>
                <a:gd name="connsiteX4" fmla="*/ 4355161 w 9437181"/>
                <a:gd name="connsiteY4" fmla="*/ 696923 h 5086863"/>
                <a:gd name="connsiteX5" fmla="*/ 3132151 w 9437181"/>
                <a:gd name="connsiteY5" fmla="*/ 1371293 h 5086863"/>
                <a:gd name="connsiteX6" fmla="*/ 1966291 w 9437181"/>
                <a:gd name="connsiteY6" fmla="*/ 2285693 h 5086863"/>
                <a:gd name="connsiteX7" fmla="*/ 1109041 w 9437181"/>
                <a:gd name="connsiteY7" fmla="*/ 3222953 h 5086863"/>
                <a:gd name="connsiteX8" fmla="*/ 251791 w 9437181"/>
                <a:gd name="connsiteY8" fmla="*/ 4537403 h 5086863"/>
                <a:gd name="connsiteX9" fmla="*/ 0 w 9437181"/>
                <a:gd name="connsiteY9" fmla="*/ 5086863 h 5086863"/>
                <a:gd name="connsiteX0" fmla="*/ 9445282 w 9445282"/>
                <a:gd name="connsiteY0" fmla="*/ 97356 h 5136234"/>
                <a:gd name="connsiteX1" fmla="*/ 8043722 w 9445282"/>
                <a:gd name="connsiteY1" fmla="*/ 11123 h 5136234"/>
                <a:gd name="connsiteX2" fmla="*/ 6763562 w 9445282"/>
                <a:gd name="connsiteY2" fmla="*/ 22553 h 5136234"/>
                <a:gd name="connsiteX3" fmla="*/ 5654852 w 9445282"/>
                <a:gd name="connsiteY3" fmla="*/ 205433 h 5136234"/>
                <a:gd name="connsiteX4" fmla="*/ 4363262 w 9445282"/>
                <a:gd name="connsiteY4" fmla="*/ 696923 h 5136234"/>
                <a:gd name="connsiteX5" fmla="*/ 3140252 w 9445282"/>
                <a:gd name="connsiteY5" fmla="*/ 1371293 h 5136234"/>
                <a:gd name="connsiteX6" fmla="*/ 1974392 w 9445282"/>
                <a:gd name="connsiteY6" fmla="*/ 2285693 h 5136234"/>
                <a:gd name="connsiteX7" fmla="*/ 1117142 w 9445282"/>
                <a:gd name="connsiteY7" fmla="*/ 3222953 h 5136234"/>
                <a:gd name="connsiteX8" fmla="*/ 259892 w 9445282"/>
                <a:gd name="connsiteY8" fmla="*/ 4537403 h 5136234"/>
                <a:gd name="connsiteX9" fmla="*/ 0 w 9445282"/>
                <a:gd name="connsiteY9" fmla="*/ 5136234 h 5136234"/>
                <a:gd name="connsiteX0" fmla="*/ 9445282 w 9445282"/>
                <a:gd name="connsiteY0" fmla="*/ 97356 h 5136234"/>
                <a:gd name="connsiteX1" fmla="*/ 8043722 w 9445282"/>
                <a:gd name="connsiteY1" fmla="*/ 11123 h 5136234"/>
                <a:gd name="connsiteX2" fmla="*/ 6763562 w 9445282"/>
                <a:gd name="connsiteY2" fmla="*/ 22553 h 5136234"/>
                <a:gd name="connsiteX3" fmla="*/ 5654852 w 9445282"/>
                <a:gd name="connsiteY3" fmla="*/ 205433 h 5136234"/>
                <a:gd name="connsiteX4" fmla="*/ 4363262 w 9445282"/>
                <a:gd name="connsiteY4" fmla="*/ 696923 h 5136234"/>
                <a:gd name="connsiteX5" fmla="*/ 3140252 w 9445282"/>
                <a:gd name="connsiteY5" fmla="*/ 1371293 h 5136234"/>
                <a:gd name="connsiteX6" fmla="*/ 1974392 w 9445282"/>
                <a:gd name="connsiteY6" fmla="*/ 2285693 h 5136234"/>
                <a:gd name="connsiteX7" fmla="*/ 1117142 w 9445282"/>
                <a:gd name="connsiteY7" fmla="*/ 3222953 h 5136234"/>
                <a:gd name="connsiteX8" fmla="*/ 259892 w 9445282"/>
                <a:gd name="connsiteY8" fmla="*/ 4537403 h 5136234"/>
                <a:gd name="connsiteX9" fmla="*/ 0 w 9445282"/>
                <a:gd name="connsiteY9" fmla="*/ 5136234 h 5136234"/>
                <a:gd name="connsiteX0" fmla="*/ 9429081 w 9429081"/>
                <a:gd name="connsiteY0" fmla="*/ 97356 h 5057239"/>
                <a:gd name="connsiteX1" fmla="*/ 8027521 w 9429081"/>
                <a:gd name="connsiteY1" fmla="*/ 11123 h 5057239"/>
                <a:gd name="connsiteX2" fmla="*/ 6747361 w 9429081"/>
                <a:gd name="connsiteY2" fmla="*/ 22553 h 5057239"/>
                <a:gd name="connsiteX3" fmla="*/ 5638651 w 9429081"/>
                <a:gd name="connsiteY3" fmla="*/ 205433 h 5057239"/>
                <a:gd name="connsiteX4" fmla="*/ 4347061 w 9429081"/>
                <a:gd name="connsiteY4" fmla="*/ 696923 h 5057239"/>
                <a:gd name="connsiteX5" fmla="*/ 3124051 w 9429081"/>
                <a:gd name="connsiteY5" fmla="*/ 1371293 h 5057239"/>
                <a:gd name="connsiteX6" fmla="*/ 1958191 w 9429081"/>
                <a:gd name="connsiteY6" fmla="*/ 2285693 h 5057239"/>
                <a:gd name="connsiteX7" fmla="*/ 1100941 w 9429081"/>
                <a:gd name="connsiteY7" fmla="*/ 3222953 h 5057239"/>
                <a:gd name="connsiteX8" fmla="*/ 243691 w 9429081"/>
                <a:gd name="connsiteY8" fmla="*/ 4537403 h 5057239"/>
                <a:gd name="connsiteX9" fmla="*/ 0 w 9429081"/>
                <a:gd name="connsiteY9" fmla="*/ 5057239 h 5057239"/>
                <a:gd name="connsiteX0" fmla="*/ 9429329 w 9429329"/>
                <a:gd name="connsiteY0" fmla="*/ 97356 h 5057791"/>
                <a:gd name="connsiteX1" fmla="*/ 8027769 w 9429329"/>
                <a:gd name="connsiteY1" fmla="*/ 11123 h 5057791"/>
                <a:gd name="connsiteX2" fmla="*/ 6747609 w 9429329"/>
                <a:gd name="connsiteY2" fmla="*/ 22553 h 5057791"/>
                <a:gd name="connsiteX3" fmla="*/ 5638899 w 9429329"/>
                <a:gd name="connsiteY3" fmla="*/ 205433 h 5057791"/>
                <a:gd name="connsiteX4" fmla="*/ 4347309 w 9429329"/>
                <a:gd name="connsiteY4" fmla="*/ 696923 h 5057791"/>
                <a:gd name="connsiteX5" fmla="*/ 3124299 w 9429329"/>
                <a:gd name="connsiteY5" fmla="*/ 1371293 h 5057791"/>
                <a:gd name="connsiteX6" fmla="*/ 1958439 w 9429329"/>
                <a:gd name="connsiteY6" fmla="*/ 2285693 h 5057791"/>
                <a:gd name="connsiteX7" fmla="*/ 1101189 w 9429329"/>
                <a:gd name="connsiteY7" fmla="*/ 3222953 h 5057791"/>
                <a:gd name="connsiteX8" fmla="*/ 243939 w 9429329"/>
                <a:gd name="connsiteY8" fmla="*/ 4537403 h 5057791"/>
                <a:gd name="connsiteX9" fmla="*/ 248 w 9429329"/>
                <a:gd name="connsiteY9" fmla="*/ 5057239 h 5057791"/>
                <a:gd name="connsiteX0" fmla="*/ 9405122 w 9405122"/>
                <a:gd name="connsiteY0" fmla="*/ 97356 h 5077505"/>
                <a:gd name="connsiteX1" fmla="*/ 8003562 w 9405122"/>
                <a:gd name="connsiteY1" fmla="*/ 11123 h 5077505"/>
                <a:gd name="connsiteX2" fmla="*/ 6723402 w 9405122"/>
                <a:gd name="connsiteY2" fmla="*/ 22553 h 5077505"/>
                <a:gd name="connsiteX3" fmla="*/ 5614692 w 9405122"/>
                <a:gd name="connsiteY3" fmla="*/ 205433 h 5077505"/>
                <a:gd name="connsiteX4" fmla="*/ 4323102 w 9405122"/>
                <a:gd name="connsiteY4" fmla="*/ 696923 h 5077505"/>
                <a:gd name="connsiteX5" fmla="*/ 3100092 w 9405122"/>
                <a:gd name="connsiteY5" fmla="*/ 1371293 h 5077505"/>
                <a:gd name="connsiteX6" fmla="*/ 1934232 w 9405122"/>
                <a:gd name="connsiteY6" fmla="*/ 2285693 h 5077505"/>
                <a:gd name="connsiteX7" fmla="*/ 1076982 w 9405122"/>
                <a:gd name="connsiteY7" fmla="*/ 3222953 h 5077505"/>
                <a:gd name="connsiteX8" fmla="*/ 219732 w 9405122"/>
                <a:gd name="connsiteY8" fmla="*/ 4537403 h 5077505"/>
                <a:gd name="connsiteX9" fmla="*/ 344 w 9405122"/>
                <a:gd name="connsiteY9" fmla="*/ 5076988 h 5077505"/>
                <a:gd name="connsiteX0" fmla="*/ 9437409 w 9437409"/>
                <a:gd name="connsiteY0" fmla="*/ 97356 h 5087363"/>
                <a:gd name="connsiteX1" fmla="*/ 8035849 w 9437409"/>
                <a:gd name="connsiteY1" fmla="*/ 11123 h 5087363"/>
                <a:gd name="connsiteX2" fmla="*/ 6755689 w 9437409"/>
                <a:gd name="connsiteY2" fmla="*/ 22553 h 5087363"/>
                <a:gd name="connsiteX3" fmla="*/ 5646979 w 9437409"/>
                <a:gd name="connsiteY3" fmla="*/ 205433 h 5087363"/>
                <a:gd name="connsiteX4" fmla="*/ 4355389 w 9437409"/>
                <a:gd name="connsiteY4" fmla="*/ 696923 h 5087363"/>
                <a:gd name="connsiteX5" fmla="*/ 3132379 w 9437409"/>
                <a:gd name="connsiteY5" fmla="*/ 1371293 h 5087363"/>
                <a:gd name="connsiteX6" fmla="*/ 1966519 w 9437409"/>
                <a:gd name="connsiteY6" fmla="*/ 2285693 h 5087363"/>
                <a:gd name="connsiteX7" fmla="*/ 1109269 w 9437409"/>
                <a:gd name="connsiteY7" fmla="*/ 3222953 h 5087363"/>
                <a:gd name="connsiteX8" fmla="*/ 252019 w 9437409"/>
                <a:gd name="connsiteY8" fmla="*/ 4537403 h 5087363"/>
                <a:gd name="connsiteX9" fmla="*/ 227 w 9437409"/>
                <a:gd name="connsiteY9" fmla="*/ 5086862 h 5087363"/>
                <a:gd name="connsiteX0" fmla="*/ 9421254 w 9421254"/>
                <a:gd name="connsiteY0" fmla="*/ 97356 h 5097222"/>
                <a:gd name="connsiteX1" fmla="*/ 8019694 w 9421254"/>
                <a:gd name="connsiteY1" fmla="*/ 11123 h 5097222"/>
                <a:gd name="connsiteX2" fmla="*/ 6739534 w 9421254"/>
                <a:gd name="connsiteY2" fmla="*/ 22553 h 5097222"/>
                <a:gd name="connsiteX3" fmla="*/ 5630824 w 9421254"/>
                <a:gd name="connsiteY3" fmla="*/ 205433 h 5097222"/>
                <a:gd name="connsiteX4" fmla="*/ 4339234 w 9421254"/>
                <a:gd name="connsiteY4" fmla="*/ 696923 h 5097222"/>
                <a:gd name="connsiteX5" fmla="*/ 3116224 w 9421254"/>
                <a:gd name="connsiteY5" fmla="*/ 1371293 h 5097222"/>
                <a:gd name="connsiteX6" fmla="*/ 1950364 w 9421254"/>
                <a:gd name="connsiteY6" fmla="*/ 2285693 h 5097222"/>
                <a:gd name="connsiteX7" fmla="*/ 1093114 w 9421254"/>
                <a:gd name="connsiteY7" fmla="*/ 3222953 h 5097222"/>
                <a:gd name="connsiteX8" fmla="*/ 235864 w 9421254"/>
                <a:gd name="connsiteY8" fmla="*/ 4537403 h 5097222"/>
                <a:gd name="connsiteX9" fmla="*/ 274 w 9421254"/>
                <a:gd name="connsiteY9" fmla="*/ 5096736 h 50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1254" h="5097222">
                  <a:moveTo>
                    <a:pt x="9421254" y="97356"/>
                  </a:moveTo>
                  <a:cubicBezTo>
                    <a:pt x="8913571" y="44016"/>
                    <a:pt x="8466647" y="23590"/>
                    <a:pt x="8019694" y="11123"/>
                  </a:cubicBezTo>
                  <a:cubicBezTo>
                    <a:pt x="7572741" y="-1344"/>
                    <a:pt x="7137679" y="-9832"/>
                    <a:pt x="6739534" y="22553"/>
                  </a:cubicBezTo>
                  <a:cubicBezTo>
                    <a:pt x="6341389" y="54938"/>
                    <a:pt x="6030874" y="93038"/>
                    <a:pt x="5630824" y="205433"/>
                  </a:cubicBezTo>
                  <a:cubicBezTo>
                    <a:pt x="5230774" y="317828"/>
                    <a:pt x="4758334" y="502613"/>
                    <a:pt x="4339234" y="696923"/>
                  </a:cubicBezTo>
                  <a:cubicBezTo>
                    <a:pt x="3920134" y="891233"/>
                    <a:pt x="3514369" y="1106498"/>
                    <a:pt x="3116224" y="1371293"/>
                  </a:cubicBezTo>
                  <a:cubicBezTo>
                    <a:pt x="2718079" y="1636088"/>
                    <a:pt x="2287549" y="1977083"/>
                    <a:pt x="1950364" y="2285693"/>
                  </a:cubicBezTo>
                  <a:cubicBezTo>
                    <a:pt x="1613179" y="2594303"/>
                    <a:pt x="1378864" y="2847668"/>
                    <a:pt x="1093114" y="3222953"/>
                  </a:cubicBezTo>
                  <a:cubicBezTo>
                    <a:pt x="807364" y="3598238"/>
                    <a:pt x="418004" y="4225106"/>
                    <a:pt x="235864" y="4537403"/>
                  </a:cubicBezTo>
                  <a:cubicBezTo>
                    <a:pt x="53724" y="4849700"/>
                    <a:pt x="-4554" y="5110011"/>
                    <a:pt x="274" y="5096736"/>
                  </a:cubicBezTo>
                </a:path>
              </a:pathLst>
            </a:custGeom>
            <a:noFill/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88275" y="4782208"/>
              <a:ext cx="746235" cy="746235"/>
            </a:xfrm>
            <a:prstGeom prst="ellipse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smtClean="0">
                  <a:latin typeface="Fabryka 4F Medium" panose="00000009000000000000" pitchFamily="49" charset="0"/>
                </a:rPr>
                <a:t>1</a:t>
              </a:r>
              <a:endParaRPr lang="en-GB" sz="2800" dirty="0">
                <a:latin typeface="Fabryka 4F Medium" panose="00000009000000000000" pitchFamily="49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9567039" y="1076966"/>
              <a:ext cx="746235" cy="746235"/>
            </a:xfrm>
            <a:prstGeom prst="ellipse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smtClean="0">
                  <a:latin typeface="Fabryka 4F Medium" panose="00000009000000000000" pitchFamily="49" charset="0"/>
                </a:rPr>
                <a:t>5</a:t>
              </a:r>
              <a:endParaRPr lang="en-GB" sz="2800" dirty="0">
                <a:latin typeface="Fabryka 4F Medium" panose="00000009000000000000" pitchFamily="49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128640" y="1229368"/>
              <a:ext cx="746235" cy="746235"/>
            </a:xfrm>
            <a:prstGeom prst="ellipse">
              <a:avLst/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smtClean="0">
                  <a:latin typeface="Fabryka 4F Medium" panose="00000009000000000000" pitchFamily="49" charset="0"/>
                </a:rPr>
                <a:t>4</a:t>
              </a:r>
              <a:endParaRPr lang="en-GB" sz="2800" dirty="0">
                <a:latin typeface="Fabryka 4F Medium" panose="00000009000000000000" pitchFamily="49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4759871" y="1975603"/>
              <a:ext cx="746235" cy="746235"/>
            </a:xfrm>
            <a:prstGeom prst="ellipse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smtClean="0">
                  <a:latin typeface="Fabryka 4F Medium" panose="00000009000000000000" pitchFamily="49" charset="0"/>
                </a:rPr>
                <a:t>3</a:t>
              </a:r>
              <a:endParaRPr lang="en-GB" sz="2800" dirty="0">
                <a:latin typeface="Fabryka 4F Medium" panose="00000009000000000000" pitchFamily="49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648606" y="3168696"/>
              <a:ext cx="746235" cy="746235"/>
            </a:xfrm>
            <a:prstGeom prst="ellipse">
              <a:avLst/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smtClean="0">
                  <a:latin typeface="Fabryka 4F Medium" panose="00000009000000000000" pitchFamily="49" charset="0"/>
                </a:rPr>
                <a:t>2</a:t>
              </a:r>
              <a:endParaRPr lang="en-GB" sz="2800" dirty="0">
                <a:latin typeface="Fabryka 4F Medium" panose="00000009000000000000" pitchFamily="49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761830" y="1481615"/>
            <a:ext cx="3694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Arial" panose="020B0604020202020204" pitchFamily="34" charset="0"/>
              </a:rPr>
              <a:t>практико-ориентированный 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lvl="0" algn="ctr"/>
            <a:r>
              <a:rPr lang="ru-RU" sz="2000" dirty="0" smtClean="0">
                <a:latin typeface="Arial" panose="020B0604020202020204" pitchFamily="34" charset="0"/>
              </a:rPr>
              <a:t>подход в обучении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4692" y="5154982"/>
            <a:ext cx="4205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участие </a:t>
            </a:r>
            <a:r>
              <a:rPr lang="ru-RU" sz="2000" dirty="0">
                <a:latin typeface="Arial" panose="020B0604020202020204" pitchFamily="34" charset="0"/>
              </a:rPr>
              <a:t>в конкурсах </a:t>
            </a:r>
            <a:endParaRPr lang="x-none" sz="2000">
              <a:latin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профессионального мастерства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15441" y="3336296"/>
            <a:ext cx="3340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широкие возможности </a:t>
            </a:r>
          </a:p>
          <a:p>
            <a:pPr lvl="0"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для самореализации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27625" y="2048229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квалифицированные </a:t>
            </a:r>
          </a:p>
          <a:p>
            <a:pPr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педагоги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16830" y="393451"/>
            <a:ext cx="3478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современная </a:t>
            </a:r>
          </a:p>
          <a:p>
            <a:pPr lvl="0" algn="ctr"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техническая база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7351" y="175319"/>
            <a:ext cx="9040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A3A3A"/>
                </a:solidFill>
                <a:latin typeface="Fabryka 4F Medium" panose="00000009000000000000" pitchFamily="49" charset="0"/>
              </a:rPr>
              <a:t>Обучение в колледже:</a:t>
            </a:r>
            <a:endParaRPr lang="ru-RU" sz="3200" b="1" dirty="0">
              <a:solidFill>
                <a:srgbClr val="3A3A3A"/>
              </a:solidFill>
              <a:latin typeface="Fabryka 4F Medium" panose="00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9" y="0"/>
            <a:ext cx="12213517" cy="6862246"/>
          </a:xfrm>
        </p:spPr>
      </p:pic>
      <p:grpSp>
        <p:nvGrpSpPr>
          <p:cNvPr id="17" name="Группа 16"/>
          <p:cNvGrpSpPr/>
          <p:nvPr/>
        </p:nvGrpSpPr>
        <p:grpSpPr>
          <a:xfrm>
            <a:off x="-21518" y="0"/>
            <a:ext cx="12213517" cy="6858000"/>
            <a:chOff x="-21518" y="0"/>
            <a:chExt cx="12213517" cy="6858000"/>
          </a:xfrm>
        </p:grpSpPr>
        <p:sp>
          <p:nvSpPr>
            <p:cNvPr id="9" name="Прямоугольник 8"/>
            <p:cNvSpPr/>
            <p:nvPr/>
          </p:nvSpPr>
          <p:spPr>
            <a:xfrm rot="5400000">
              <a:off x="5388011" y="54011"/>
              <a:ext cx="1394460" cy="12213517"/>
            </a:xfrm>
            <a:prstGeom prst="rect">
              <a:avLst/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21517" y="0"/>
              <a:ext cx="1553137" cy="6853754"/>
            </a:xfrm>
            <a:prstGeom prst="rect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21518" y="5463539"/>
              <a:ext cx="1861750" cy="1394461"/>
            </a:xfrm>
            <a:prstGeom prst="rect">
              <a:avLst/>
            </a:prstGeom>
            <a:solidFill>
              <a:srgbClr val="3A3A3A">
                <a:alpha val="68000"/>
              </a:srgbClr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996537" y="1254677"/>
              <a:ext cx="6892346" cy="3512705"/>
              <a:chOff x="3070860" y="1098799"/>
              <a:chExt cx="6892346" cy="3512705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470966" y="1098799"/>
                <a:ext cx="6492240" cy="3106440"/>
              </a:xfrm>
              <a:prstGeom prst="rect">
                <a:avLst/>
              </a:prstGeom>
              <a:solidFill>
                <a:srgbClr val="FB3535"/>
              </a:solidFill>
              <a:ln>
                <a:solidFill>
                  <a:srgbClr val="FB35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070860" y="1505064"/>
                <a:ext cx="6492240" cy="3106440"/>
              </a:xfrm>
              <a:prstGeom prst="rect">
                <a:avLst/>
              </a:prstGeom>
              <a:solidFill>
                <a:srgbClr val="3A3A3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302037" y="1272709"/>
                <a:ext cx="6492240" cy="30861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3420089" y="2191379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Профессия оператора ЭВМ может стать отличным стартовым трамплином для освоения более сложных компьютерных специальностей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6891315" y="3269632"/>
            <a:ext cx="2160000" cy="21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64806" y="4776495"/>
            <a:ext cx="2052000" cy="2052000"/>
          </a:xfrm>
          <a:prstGeom prst="ellipse">
            <a:avLst/>
          </a:prstGeom>
          <a:solidFill>
            <a:srgbClr val="3A3A3A"/>
          </a:solidFill>
          <a:ln w="38100"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33" name="Овал 32"/>
          <p:cNvSpPr/>
          <p:nvPr/>
        </p:nvSpPr>
        <p:spPr>
          <a:xfrm>
            <a:off x="6968992" y="3471352"/>
            <a:ext cx="1908000" cy="1908000"/>
          </a:xfrm>
          <a:prstGeom prst="ellipse">
            <a:avLst/>
          </a:prstGeom>
          <a:solidFill>
            <a:srgbClr val="3A3A3A"/>
          </a:solidFill>
          <a:ln w="38100"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624357" y="30259"/>
            <a:ext cx="2401055" cy="2422673"/>
          </a:xfrm>
          <a:prstGeom prst="ellipse">
            <a:avLst/>
          </a:prstGeom>
          <a:noFill/>
          <a:ln w="38100"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3559" y="568132"/>
            <a:ext cx="2160000" cy="2160000"/>
          </a:xfrm>
          <a:prstGeom prst="ellipse">
            <a:avLst/>
          </a:prstGeom>
          <a:solidFill>
            <a:srgbClr val="FB3535"/>
          </a:solidFill>
          <a:ln w="38100"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83661" y="2128296"/>
            <a:ext cx="6037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nstantia" pitchFamily="18" charset="0"/>
                <a:ea typeface="+mj-ea"/>
                <a:cs typeface="Courier New" pitchFamily="49" charset="0"/>
              </a:rPr>
              <a:t>Н</a:t>
            </a:r>
            <a:r>
              <a:rPr lang="ru-RU" sz="3200" dirty="0" smtClean="0">
                <a:latin typeface="Constantia" pitchFamily="18" charset="0"/>
                <a:ea typeface="+mj-ea"/>
                <a:cs typeface="Courier New" pitchFamily="49" charset="0"/>
              </a:rPr>
              <a:t>ачав </a:t>
            </a:r>
            <a:r>
              <a:rPr lang="ru-RU" sz="3200" dirty="0">
                <a:latin typeface="Constantia" pitchFamily="18" charset="0"/>
                <a:ea typeface="+mj-ea"/>
                <a:cs typeface="Courier New" pitchFamily="49" charset="0"/>
              </a:rPr>
              <a:t>с</a:t>
            </a:r>
            <a:r>
              <a:rPr lang="x-none" sz="3200">
                <a:latin typeface="Constantia" pitchFamily="18" charset="0"/>
                <a:ea typeface="+mj-ea"/>
                <a:cs typeface="Courier New" pitchFamily="49" charset="0"/>
              </a:rPr>
              <a:t> оператор</a:t>
            </a:r>
            <a:r>
              <a:rPr lang="ru-RU" sz="3200" dirty="0">
                <a:latin typeface="Constantia" pitchFamily="18" charset="0"/>
                <a:ea typeface="+mj-ea"/>
                <a:cs typeface="Courier New" pitchFamily="49" charset="0"/>
              </a:rPr>
              <a:t>а</a:t>
            </a:r>
            <a:r>
              <a:rPr lang="x-none" sz="3200">
                <a:latin typeface="Constantia" pitchFamily="18" charset="0"/>
                <a:ea typeface="+mj-ea"/>
                <a:cs typeface="Courier New" pitchFamily="49" charset="0"/>
              </a:rPr>
              <a:t> </a:t>
            </a:r>
            <a:r>
              <a:rPr lang="ru-RU" sz="3200" dirty="0">
                <a:latin typeface="Constantia" pitchFamily="18" charset="0"/>
                <a:ea typeface="+mj-ea"/>
                <a:cs typeface="Courier New" pitchFamily="49" charset="0"/>
              </a:rPr>
              <a:t>ЭВМ,</a:t>
            </a:r>
            <a:r>
              <a:rPr lang="x-none" sz="3200">
                <a:latin typeface="Constantia" pitchFamily="18" charset="0"/>
                <a:ea typeface="+mj-ea"/>
                <a:cs typeface="Courier New" pitchFamily="49" charset="0"/>
              </a:rPr>
              <a:t> вы</a:t>
            </a:r>
            <a:endParaRPr lang="en-GB" sz="3200" dirty="0">
              <a:latin typeface="Constantia" pitchFamily="18" charset="0"/>
              <a:ea typeface="+mj-ea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3503" y="4071409"/>
            <a:ext cx="2747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разработчик </a:t>
            </a: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баз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данных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7566" y="2660332"/>
            <a:ext cx="818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>
                <a:latin typeface="Constantia" pitchFamily="18" charset="0"/>
                <a:ea typeface="+mj-ea"/>
                <a:cs typeface="Courier New" pitchFamily="49" charset="0"/>
              </a:rPr>
              <a:t>можете стать отличным </a:t>
            </a:r>
            <a:r>
              <a:rPr lang="en-GB" sz="3200" dirty="0" smtClean="0">
                <a:latin typeface="Constantia" pitchFamily="18" charset="0"/>
                <a:ea typeface="+mj-ea"/>
                <a:cs typeface="Courier New" pitchFamily="49" charset="0"/>
              </a:rPr>
              <a:t>IT</a:t>
            </a:r>
            <a:r>
              <a:rPr lang="ru-RU" sz="3200" dirty="0" smtClean="0">
                <a:latin typeface="Constantia" pitchFamily="18" charset="0"/>
                <a:ea typeface="+mj-ea"/>
                <a:cs typeface="Courier New" pitchFamily="49" charset="0"/>
              </a:rPr>
              <a:t>-</a:t>
            </a:r>
            <a:r>
              <a:rPr lang="x-none" sz="3200" smtClean="0">
                <a:latin typeface="Constantia" pitchFamily="18" charset="0"/>
                <a:ea typeface="+mj-ea"/>
                <a:cs typeface="Courier New" pitchFamily="49" charset="0"/>
              </a:rPr>
              <a:t>специалист</a:t>
            </a:r>
            <a:r>
              <a:rPr lang="ru-RU" sz="3200" dirty="0" smtClean="0">
                <a:latin typeface="Constantia" pitchFamily="18" charset="0"/>
                <a:ea typeface="+mj-ea"/>
                <a:cs typeface="Courier New" pitchFamily="49" charset="0"/>
              </a:rPr>
              <a:t>о</a:t>
            </a:r>
            <a:r>
              <a:rPr lang="x-none" sz="3200" smtClean="0">
                <a:latin typeface="Constantia" pitchFamily="18" charset="0"/>
                <a:ea typeface="+mj-ea"/>
                <a:cs typeface="Courier New" pitchFamily="49" charset="0"/>
              </a:rPr>
              <a:t>м </a:t>
            </a:r>
            <a:endParaRPr lang="en-GB" sz="3200" dirty="0">
              <a:latin typeface="Constantia" pitchFamily="18" charset="0"/>
              <a:ea typeface="+mj-ea"/>
              <a:cs typeface="Courier New" pitchFamily="49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629185" y="2318460"/>
            <a:ext cx="1800000" cy="1800000"/>
          </a:xfrm>
          <a:prstGeom prst="ellipse">
            <a:avLst/>
          </a:prstGeom>
          <a:solidFill>
            <a:srgbClr val="FB3535"/>
          </a:solidFill>
          <a:ln w="38100"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70228" y="3804707"/>
            <a:ext cx="1656000" cy="1656000"/>
          </a:xfrm>
          <a:prstGeom prst="ellipse">
            <a:avLst/>
          </a:prstGeom>
          <a:solidFill>
            <a:srgbClr val="3A3A3A"/>
          </a:solidFill>
          <a:ln w="38100"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740102" y="4677626"/>
            <a:ext cx="1620000" cy="1620000"/>
          </a:xfrm>
          <a:prstGeom prst="ellipse">
            <a:avLst/>
          </a:prstGeom>
          <a:solidFill>
            <a:srgbClr val="FB3535"/>
          </a:solidFill>
          <a:ln w="38100"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34311" y="3009240"/>
            <a:ext cx="2189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latin typeface="Arial" panose="020B0604020202020204" pitchFamily="34" charset="0"/>
              </a:rPr>
              <a:t>тестировщик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299" y="4263781"/>
            <a:ext cx="1899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Web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дизайнер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789458" y="195358"/>
            <a:ext cx="1944000" cy="1944000"/>
          </a:xfrm>
          <a:prstGeom prst="ellipse">
            <a:avLst/>
          </a:prstGeom>
          <a:solidFill>
            <a:srgbClr val="3A3A3A"/>
          </a:solidFill>
          <a:ln w="38100"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50035" y="602169"/>
            <a:ext cx="22252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художник </a:t>
            </a:r>
            <a:endParaRPr lang="ru-RU" sz="2400" dirty="0">
              <a:solidFill>
                <a:schemeClr val="bg1"/>
              </a:solidFill>
            </a:endParaRPr>
          </a:p>
          <a:p>
            <a:pPr lvl="0" algn="ctr"/>
            <a:r>
              <a:rPr lang="ru-RU" sz="2400" dirty="0">
                <a:solidFill>
                  <a:schemeClr val="bg1"/>
                </a:solidFill>
              </a:rPr>
              <a:t>компьютерной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</a:rPr>
              <a:t>графики</a:t>
            </a:r>
          </a:p>
        </p:txBody>
      </p:sp>
      <p:sp>
        <p:nvSpPr>
          <p:cNvPr id="36" name="Овал 35"/>
          <p:cNvSpPr/>
          <p:nvPr/>
        </p:nvSpPr>
        <p:spPr>
          <a:xfrm>
            <a:off x="348483" y="762932"/>
            <a:ext cx="1872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59102" y="5108591"/>
            <a:ext cx="2434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latin typeface="Arial" panose="020B0604020202020204" pitchFamily="34" charset="0"/>
              </a:rPr>
              <a:t>3D</a:t>
            </a:r>
            <a:r>
              <a:rPr lang="ru-RU" sz="2000" dirty="0" smtClean="0">
                <a:latin typeface="Arial" panose="020B0604020202020204" pitchFamily="34" charset="0"/>
              </a:rPr>
              <a:t>-</a:t>
            </a:r>
          </a:p>
          <a:p>
            <a:pPr lvl="0" algn="ctr"/>
            <a:r>
              <a:rPr lang="ru-RU" sz="2000" dirty="0" smtClean="0">
                <a:latin typeface="Arial" panose="020B0604020202020204" pitchFamily="34" charset="0"/>
              </a:rPr>
              <a:t>аниматор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490806" y="4919915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93620" y="5619860"/>
            <a:ext cx="227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</a:rPr>
              <a:t>программист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724" y="1318103"/>
            <a:ext cx="22457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dirty="0" smtClean="0">
                <a:latin typeface="Arial" panose="020B0604020202020204" pitchFamily="34" charset="0"/>
              </a:rPr>
              <a:t>системный </a:t>
            </a:r>
          </a:p>
          <a:p>
            <a:pPr lvl="0" algn="ctr"/>
            <a:r>
              <a:rPr lang="ru-RU" sz="1700" dirty="0" smtClean="0">
                <a:latin typeface="Arial" panose="020B0604020202020204" pitchFamily="34" charset="0"/>
              </a:rPr>
              <a:t>администратор</a:t>
            </a:r>
            <a:endParaRPr lang="ru-RU" sz="1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566294" y="800934"/>
            <a:ext cx="5095798" cy="2555906"/>
          </a:xfrm>
          <a:prstGeom prst="rect">
            <a:avLst/>
          </a:prstGeom>
          <a:solidFill>
            <a:srgbClr val="FB3535"/>
          </a:solidFill>
          <a:ln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166188" y="1207199"/>
            <a:ext cx="5095798" cy="2555906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397365" y="974845"/>
            <a:ext cx="5095798" cy="25391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9" y="1025643"/>
            <a:ext cx="1694951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2550526" y="1082514"/>
            <a:ext cx="2360543" cy="438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onstantia" pitchFamily="18" charset="0"/>
                <a:ea typeface="+mj-ea"/>
                <a:cs typeface="Courier New" pitchFamily="49" charset="0"/>
              </a:rPr>
              <a:t>Чарльз Бэббидж</a:t>
            </a: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2027831" y="1648483"/>
            <a:ext cx="3541024" cy="114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abryka 4F Medium" panose="00000009000000000000" pitchFamily="49" charset="0"/>
                <a:ea typeface="+mj-ea"/>
                <a:cs typeface="+mj-cs"/>
              </a:rPr>
              <a:t>В </a:t>
            </a:r>
            <a:r>
              <a:rPr lang="ru-RU" dirty="0">
                <a:latin typeface="Fabryka 4F Medium" panose="00000009000000000000" pitchFamily="49" charset="0"/>
                <a:ea typeface="+mj-ea"/>
                <a:cs typeface="+mj-cs"/>
              </a:rPr>
              <a:t>1833 разработал проект универсальной цифровой вычислительной машины — прообраза ЭВМ</a:t>
            </a: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621941" y="3136681"/>
            <a:ext cx="4628255" cy="350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Fabryka 4F Medium" panose="00000009000000000000" pitchFamily="49" charset="0"/>
                <a:ea typeface="+mj-ea"/>
                <a:cs typeface="+mj-cs"/>
              </a:rPr>
              <a:t>часто называют «отцом компьютера» </a:t>
            </a: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967700" y="793104"/>
            <a:ext cx="5095798" cy="2563736"/>
          </a:xfrm>
          <a:prstGeom prst="rect">
            <a:avLst/>
          </a:prstGeom>
          <a:solidFill>
            <a:srgbClr val="FB3535"/>
          </a:solidFill>
          <a:ln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6567594" y="1199369"/>
            <a:ext cx="5095798" cy="2563736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6798771" y="967016"/>
            <a:ext cx="5095798" cy="2546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2484" r="3968" b="2216"/>
          <a:stretch/>
        </p:blipFill>
        <p:spPr bwMode="auto">
          <a:xfrm>
            <a:off x="10361979" y="1013920"/>
            <a:ext cx="1506057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6799384" y="1541462"/>
            <a:ext cx="3874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abryka 4F Medium" panose="00000009000000000000" pitchFamily="49" charset="0"/>
                <a:ea typeface="+mj-ea"/>
                <a:cs typeface="+mj-cs"/>
              </a:rPr>
              <a:t>Разработала первые программы для аналитической машины </a:t>
            </a:r>
            <a:r>
              <a:rPr lang="ru-RU" dirty="0" err="1">
                <a:latin typeface="Fabryka 4F Medium" panose="00000009000000000000" pitchFamily="49" charset="0"/>
                <a:ea typeface="+mj-ea"/>
                <a:cs typeface="+mj-cs"/>
              </a:rPr>
              <a:t>Баббеджа</a:t>
            </a:r>
            <a:r>
              <a:rPr lang="ru-RU" dirty="0">
                <a:latin typeface="Fabryka 4F Medium" panose="00000009000000000000" pitchFamily="49" charset="0"/>
                <a:ea typeface="+mj-ea"/>
                <a:cs typeface="+mj-cs"/>
              </a:rPr>
              <a:t>, заложив тем самым теоретические основы программирования</a:t>
            </a: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6833761" y="3119259"/>
            <a:ext cx="513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abryka 4F Medium" panose="00000009000000000000" pitchFamily="49" charset="0"/>
                <a:ea typeface="+mj-ea"/>
                <a:cs typeface="+mj-cs"/>
              </a:rPr>
              <a:t>называют первым программистом в мире</a:t>
            </a: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7446364" y="1025767"/>
            <a:ext cx="2911085" cy="438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nstantia" pitchFamily="18" charset="0"/>
                <a:ea typeface="+mj-ea"/>
                <a:cs typeface="Courier New" pitchFamily="49" charset="0"/>
              </a:rPr>
              <a:t>Ада Августа Лавлейс</a:t>
            </a:r>
            <a:endParaRPr lang="ru-RU" sz="2400" dirty="0">
              <a:latin typeface="Constantia" pitchFamily="18" charset="0"/>
              <a:ea typeface="+mj-ea"/>
              <a:cs typeface="Courier New" pitchFamily="49" charset="0"/>
            </a:endParaRP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6959806" y="3914440"/>
            <a:ext cx="5095798" cy="2540350"/>
          </a:xfrm>
          <a:prstGeom prst="rect">
            <a:avLst/>
          </a:prstGeom>
          <a:solidFill>
            <a:srgbClr val="FB3535"/>
          </a:solidFill>
          <a:ln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>
            <a:spLocks noChangeAspect="1"/>
          </p:cNvSpPr>
          <p:nvPr/>
        </p:nvSpPr>
        <p:spPr>
          <a:xfrm>
            <a:off x="6559700" y="4320705"/>
            <a:ext cx="5095798" cy="2540350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6790877" y="4087233"/>
            <a:ext cx="5095798" cy="25237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r="10143"/>
          <a:stretch/>
        </p:blipFill>
        <p:spPr bwMode="auto">
          <a:xfrm>
            <a:off x="6833760" y="4134841"/>
            <a:ext cx="1568384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9042990" y="4099198"/>
            <a:ext cx="2153740" cy="438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nstantia" pitchFamily="18" charset="0"/>
                <a:ea typeface="+mj-ea"/>
                <a:cs typeface="Courier New" pitchFamily="49" charset="0"/>
              </a:rPr>
              <a:t>Алан Тьюринг</a:t>
            </a:r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8237496" y="4553775"/>
            <a:ext cx="3826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abryka 4F Medium" panose="00000009000000000000" pitchFamily="49" charset="0"/>
                <a:ea typeface="+mj-ea"/>
                <a:cs typeface="+mj-cs"/>
              </a:rPr>
              <a:t>Английский </a:t>
            </a:r>
            <a:r>
              <a:rPr lang="ru-RU" dirty="0">
                <a:latin typeface="Fabryka 4F Medium" panose="00000009000000000000" pitchFamily="49" charset="0"/>
                <a:ea typeface="+mj-ea"/>
                <a:cs typeface="+mj-cs"/>
              </a:rPr>
              <a:t>математик, логик, </a:t>
            </a:r>
            <a:r>
              <a:rPr lang="ru-RU" dirty="0" err="1">
                <a:latin typeface="Fabryka 4F Medium" panose="00000009000000000000" pitchFamily="49" charset="0"/>
                <a:ea typeface="+mj-ea"/>
                <a:cs typeface="+mj-cs"/>
              </a:rPr>
              <a:t>криптограф</a:t>
            </a:r>
            <a:r>
              <a:rPr lang="ru-RU" dirty="0">
                <a:latin typeface="Fabryka 4F Medium" panose="00000009000000000000" pitchFamily="49" charset="0"/>
                <a:ea typeface="+mj-ea"/>
                <a:cs typeface="+mj-cs"/>
              </a:rPr>
              <a:t>, оказавший существенное влияние на развитие информатики. </a:t>
            </a: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543685" y="3914439"/>
            <a:ext cx="5095798" cy="2537147"/>
          </a:xfrm>
          <a:prstGeom prst="rect">
            <a:avLst/>
          </a:prstGeom>
          <a:solidFill>
            <a:srgbClr val="FB3535"/>
          </a:solidFill>
          <a:ln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143579" y="4320704"/>
            <a:ext cx="5095798" cy="2537147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374756" y="4087212"/>
            <a:ext cx="5095798" cy="25205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14" y="4134841"/>
            <a:ext cx="164160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1190283" y="4088441"/>
            <a:ext cx="1883647" cy="497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onstantia" pitchFamily="18" charset="0"/>
                <a:ea typeface="+mj-ea"/>
                <a:cs typeface="Courier New" pitchFamily="49" charset="0"/>
              </a:rPr>
              <a:t>Билл Гейтс</a:t>
            </a:r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438258" y="4731805"/>
            <a:ext cx="3361008" cy="114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abryka 4F Medium" panose="00000009000000000000" pitchFamily="49" charset="0"/>
                <a:ea typeface="+mj-ea"/>
                <a:cs typeface="+mj-cs"/>
              </a:rPr>
              <a:t> </a:t>
            </a:r>
            <a:r>
              <a:rPr lang="ru-RU" dirty="0" smtClean="0">
                <a:latin typeface="Fabryka 4F Medium" panose="00000009000000000000" pitchFamily="49" charset="0"/>
                <a:ea typeface="+mj-ea"/>
                <a:cs typeface="+mj-cs"/>
              </a:rPr>
              <a:t>Основатель </a:t>
            </a:r>
            <a:r>
              <a:rPr lang="ru-RU" dirty="0">
                <a:latin typeface="Fabryka 4F Medium" panose="00000009000000000000" pitchFamily="49" charset="0"/>
                <a:ea typeface="+mj-ea"/>
                <a:cs typeface="+mj-cs"/>
              </a:rPr>
              <a:t>ведущей компании в мире в области программного обеспечения </a:t>
            </a:r>
            <a:r>
              <a:rPr lang="ru-RU" dirty="0" err="1">
                <a:latin typeface="Fabryka 4F Medium" panose="00000009000000000000" pitchFamily="49" charset="0"/>
                <a:ea typeface="+mj-ea"/>
                <a:cs typeface="+mj-cs"/>
              </a:rPr>
              <a:t>Microsoft</a:t>
            </a:r>
            <a:endParaRPr lang="ru-RU" dirty="0">
              <a:latin typeface="Fabryka 4F Medium" panose="00000009000000000000" pitchFamily="49" charset="0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6474202" y="6017132"/>
            <a:ext cx="575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Fabryka 4F Medium" panose="00000009000000000000" pitchFamily="49" charset="0"/>
                <a:ea typeface="+mj-ea"/>
                <a:cs typeface="+mj-cs"/>
              </a:rPr>
              <a:t>самая престижная премия в </a:t>
            </a:r>
            <a:r>
              <a:rPr lang="ru-RU" b="1" dirty="0" smtClean="0">
                <a:latin typeface="Fabryka 4F Medium" panose="00000009000000000000" pitchFamily="49" charset="0"/>
                <a:ea typeface="+mj-ea"/>
                <a:cs typeface="+mj-cs"/>
              </a:rPr>
              <a:t>информатике </a:t>
            </a:r>
            <a:r>
              <a:rPr lang="ru-RU" b="1" dirty="0">
                <a:latin typeface="Fabryka 4F Medium" panose="00000009000000000000" pitchFamily="49" charset="0"/>
                <a:ea typeface="+mj-ea"/>
                <a:cs typeface="+mj-cs"/>
              </a:rPr>
              <a:t>носит его имя</a:t>
            </a: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619917" y="6146901"/>
            <a:ext cx="4628255" cy="350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Fabryka 4F Medium" panose="00000009000000000000" pitchFamily="49" charset="0"/>
                <a:ea typeface="+mj-ea"/>
                <a:cs typeface="+mj-cs"/>
              </a:rPr>
              <a:t>разработчик первой графической ОС </a:t>
            </a:r>
            <a:endParaRPr lang="ru-RU" b="1" dirty="0">
              <a:latin typeface="Fabryka 4F Medium" panose="00000009000000000000" pitchFamily="49" charset="0"/>
              <a:ea typeface="+mj-ea"/>
              <a:cs typeface="+mj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91680" y="-669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latin typeface="Fabryka 4F Medium" panose="00000009000000000000" pitchFamily="49" charset="0"/>
              </a:rPr>
              <a:t>Основатели профессии</a:t>
            </a:r>
            <a:endParaRPr lang="ru-RU" sz="4000" b="1" dirty="0">
              <a:latin typeface="Fabryka 4F Medium" panose="00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7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ый треугольник 5"/>
            <p:cNvSpPr/>
            <p:nvPr/>
          </p:nvSpPr>
          <p:spPr>
            <a:xfrm>
              <a:off x="0" y="0"/>
              <a:ext cx="12192000" cy="6858000"/>
            </a:xfrm>
            <a:prstGeom prst="rtTriangl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0800000">
              <a:off x="0" y="0"/>
              <a:ext cx="12192000" cy="6858000"/>
            </a:xfrm>
            <a:prstGeom prst="rtTriangle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44775" y="2150269"/>
              <a:ext cx="6350000" cy="2911475"/>
            </a:xfrm>
            <a:prstGeom prst="rect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86100" y="1754979"/>
              <a:ext cx="6350000" cy="2911475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82900" y="1973262"/>
              <a:ext cx="6350000" cy="2911475"/>
            </a:xfrm>
            <a:prstGeom prst="rect">
              <a:avLst/>
            </a:prstGeom>
            <a:solidFill>
              <a:srgbClr val="F2F2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Fabryka 4F Medium" panose="00000009000000000000" pitchFamily="49" charset="0"/>
                </a:rPr>
                <a:t>Спасибо за внимание</a:t>
              </a:r>
              <a:endParaRPr lang="en-GB" sz="3600" dirty="0">
                <a:solidFill>
                  <a:schemeClr val="tx1"/>
                </a:solidFill>
                <a:latin typeface="Fabryka 4F Medium" panose="00000009000000000000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`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461" y="-76200"/>
            <a:ext cx="12192000" cy="6858000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 smtClean="0">
                <a:latin typeface="Fabryka 4F Medium" panose="00000009000000000000" pitchFamily="49" charset="0"/>
              </a:rPr>
              <a:t>О</a:t>
            </a:r>
            <a:r>
              <a:rPr lang="x-none" sz="5000" b="1" smtClean="0">
                <a:latin typeface="Fabryka 4F Medium" panose="00000009000000000000" pitchFamily="49" charset="0"/>
              </a:rPr>
              <a:t>ператор ЭВМ</a:t>
            </a:r>
            <a:r>
              <a:rPr lang="ru-RU" sz="5000" b="1" dirty="0" smtClean="0">
                <a:latin typeface="Fabryka 4F Medium" panose="00000009000000000000" pitchFamily="49" charset="0"/>
              </a:rPr>
              <a:t> </a:t>
            </a:r>
            <a:endParaRPr lang="en-GB" sz="5000" b="1" dirty="0">
              <a:latin typeface="Fabryka 4F Medium" panose="00000009000000000000" pitchFamily="49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88956"/>
              </p:ext>
            </p:extLst>
          </p:nvPr>
        </p:nvGraphicFramePr>
        <p:xfrm>
          <a:off x="188686" y="578937"/>
          <a:ext cx="1200331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314">
                  <a:extLst>
                    <a:ext uri="{9D8B030D-6E8A-4147-A177-3AD203B41FA5}">
                      <a16:colId xmlns="" xmlns:a16="http://schemas.microsoft.com/office/drawing/2014/main" val="319420887"/>
                    </a:ext>
                  </a:extLst>
                </a:gridCol>
              </a:tblGrid>
              <a:tr h="4040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Fabryka 4F Medium" panose="00000009000000000000" pitchFamily="49" charset="0"/>
                          <a:ea typeface="+mn-ea"/>
                          <a:cs typeface="+mn-cs"/>
                        </a:rPr>
                        <a:t>Может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Fabryka 4F Medium" panose="00000009000000000000" pitchFamily="49" charset="0"/>
                          <a:ea typeface="+mn-ea"/>
                          <a:cs typeface="+mn-cs"/>
                        </a:rPr>
                        <a:t> работать в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Fabryka 4F Medium" panose="00000009000000000000" pitchFamily="49" charset="0"/>
                          <a:ea typeface="+mn-ea"/>
                          <a:cs typeface="+mn-cs"/>
                        </a:rPr>
                        <a:t> торговых и промышленных предприятиях, учреждения образования и здравоохранения, издательствах,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Fabryka 4F Medium" panose="00000009000000000000" pitchFamily="49" charset="0"/>
                          <a:ea typeface="+mn-ea"/>
                          <a:cs typeface="+mn-cs"/>
                        </a:rPr>
                        <a:t> государственных органах, архивах и др.</a:t>
                      </a:r>
                    </a:p>
                    <a:p>
                      <a:pPr marL="0" algn="ctr" defTabSz="914400" rtl="0" eaLnBrk="1" latinLnBrk="0" hangingPunct="1"/>
                      <a:endParaRPr lang="ru-RU" sz="1400" b="0" i="0" kern="1200" baseline="0" dirty="0" smtClean="0">
                        <a:solidFill>
                          <a:schemeClr val="tx1"/>
                        </a:solidFill>
                        <a:effectLst/>
                        <a:latin typeface="Fabryka 4F Medium" panose="00000009000000000000" pitchFamily="49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Fabryka 4F Medium" panose="00000009000000000000" pitchFamily="49" charset="0"/>
                          <a:ea typeface="+mn-ea"/>
                          <a:cs typeface="+mn-cs"/>
                        </a:rPr>
                        <a:t>Функции оператора ЭВМ:</a:t>
                      </a:r>
                      <a:endParaRPr lang="en-GB" sz="2000" b="1" i="0" kern="1200" dirty="0">
                        <a:solidFill>
                          <a:schemeClr val="tx1"/>
                        </a:solidFill>
                        <a:effectLst/>
                        <a:latin typeface="Fabryka 4F Medium" panose="00000009000000000000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024515"/>
                  </a:ext>
                </a:extLst>
              </a:tr>
            </a:tbl>
          </a:graphicData>
        </a:graphic>
      </p:graphicFrame>
      <p:grpSp>
        <p:nvGrpSpPr>
          <p:cNvPr id="42" name="Группа 41"/>
          <p:cNvGrpSpPr/>
          <p:nvPr/>
        </p:nvGrpSpPr>
        <p:grpSpPr>
          <a:xfrm>
            <a:off x="1487424" y="1855385"/>
            <a:ext cx="9741409" cy="4824250"/>
            <a:chOff x="2426933" y="1339006"/>
            <a:chExt cx="8238799" cy="4824250"/>
          </a:xfrm>
        </p:grpSpPr>
        <p:sp>
          <p:nvSpPr>
            <p:cNvPr id="4" name="Равнобедренный треугольник 3"/>
            <p:cNvSpPr/>
            <p:nvPr/>
          </p:nvSpPr>
          <p:spPr>
            <a:xfrm rot="16200000">
              <a:off x="2306065" y="1459876"/>
              <a:ext cx="809297" cy="567559"/>
            </a:xfrm>
            <a:prstGeom prst="triangl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68066" y="1339006"/>
              <a:ext cx="4924097" cy="809298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ввод информации в ЭВМ с технических носителей </a:t>
              </a:r>
              <a:endParaRPr lang="en-GB" sz="2400" b="1" dirty="0">
                <a:solidFill>
                  <a:srgbClr val="F2F2F2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6" name="Блок-схема: задержка 5"/>
            <p:cNvSpPr/>
            <p:nvPr/>
          </p:nvSpPr>
          <p:spPr>
            <a:xfrm>
              <a:off x="8043401" y="1339006"/>
              <a:ext cx="735724" cy="809298"/>
            </a:xfrm>
            <a:prstGeom prst="flowChartDelay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6200000">
              <a:off x="3093027" y="2463614"/>
              <a:ext cx="809297" cy="567559"/>
            </a:xfrm>
            <a:prstGeom prst="triangle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55028" y="2342744"/>
              <a:ext cx="4924097" cy="809298"/>
            </a:xfrm>
            <a:prstGeom prst="rect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определение и устранение </a:t>
              </a:r>
              <a:r>
                <a:rPr lang="ru-RU" sz="2000" b="1" dirty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причин сбоев в </a:t>
              </a:r>
              <a:r>
                <a:rPr lang="ru-RU" sz="20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процессе  обработки </a:t>
              </a:r>
              <a:r>
                <a:rPr lang="ru-RU" sz="2000" b="1" dirty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информации</a:t>
              </a:r>
              <a:endParaRPr lang="en-GB" sz="2000" b="1" dirty="0">
                <a:solidFill>
                  <a:srgbClr val="F2F2F2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>
              <a:off x="8830363" y="2342744"/>
              <a:ext cx="735724" cy="809298"/>
            </a:xfrm>
            <a:prstGeom prst="flowChartDelay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16200000">
              <a:off x="4192672" y="3467352"/>
              <a:ext cx="809297" cy="567559"/>
            </a:xfrm>
            <a:prstGeom prst="triangl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70748" y="3346482"/>
              <a:ext cx="4924097" cy="809298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x-none" sz="2400" b="1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 </a:t>
              </a:r>
              <a:r>
                <a:rPr lang="ru-RU" sz="24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обработка </a:t>
              </a:r>
              <a:r>
                <a:rPr lang="ru-RU" sz="2400" b="1" dirty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информации на </a:t>
              </a:r>
              <a:r>
                <a:rPr lang="ru-RU" sz="24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ЭВМ</a:t>
              </a:r>
              <a:endParaRPr lang="ru-RU" sz="2400" b="1" dirty="0">
                <a:solidFill>
                  <a:srgbClr val="F2F2F2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12" name="Блок-схема: задержка 11"/>
            <p:cNvSpPr/>
            <p:nvPr/>
          </p:nvSpPr>
          <p:spPr>
            <a:xfrm>
              <a:off x="9930008" y="3346482"/>
              <a:ext cx="735724" cy="809298"/>
            </a:xfrm>
            <a:prstGeom prst="flowChartDelay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16200000">
              <a:off x="3093026" y="4471090"/>
              <a:ext cx="809297" cy="567559"/>
            </a:xfrm>
            <a:prstGeom prst="triangle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55027" y="4350220"/>
              <a:ext cx="4924097" cy="809298"/>
            </a:xfrm>
            <a:prstGeom prst="rect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контроль технических носителей </a:t>
              </a:r>
              <a:r>
                <a:rPr lang="ru-RU" sz="22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информации</a:t>
              </a:r>
              <a:endParaRPr lang="ru-RU" sz="2200" b="1" dirty="0">
                <a:solidFill>
                  <a:srgbClr val="F2F2F2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15" name="Блок-схема: задержка 14"/>
            <p:cNvSpPr/>
            <p:nvPr/>
          </p:nvSpPr>
          <p:spPr>
            <a:xfrm>
              <a:off x="8852697" y="4349157"/>
              <a:ext cx="735724" cy="809298"/>
            </a:xfrm>
            <a:prstGeom prst="flowChartDelay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6200000">
              <a:off x="2306064" y="5474828"/>
              <a:ext cx="809297" cy="567559"/>
            </a:xfrm>
            <a:prstGeom prst="triangl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68065" y="5353958"/>
              <a:ext cx="4924097" cy="809298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запись</a:t>
              </a:r>
              <a:r>
                <a:rPr lang="en-US" sz="20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 </a:t>
              </a:r>
              <a:r>
                <a:rPr lang="ru-RU" sz="20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и </a:t>
              </a:r>
              <a:r>
                <a:rPr lang="ru-RU" sz="2000" b="1" dirty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считывание </a:t>
              </a:r>
              <a:r>
                <a:rPr lang="ru-RU" sz="20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информации </a:t>
              </a:r>
              <a:r>
                <a:rPr lang="ru-RU" sz="2000" b="1" dirty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с носителей одного вида на </a:t>
              </a:r>
              <a:r>
                <a:rPr lang="ru-RU" sz="2000" b="1" dirty="0" smtClean="0">
                  <a:solidFill>
                    <a:srgbClr val="F2F2F2"/>
                  </a:solidFill>
                  <a:latin typeface="Fabryka 4F Medium" panose="00000009000000000000" pitchFamily="49" charset="0"/>
                </a:rPr>
                <a:t>другой</a:t>
              </a:r>
              <a:endParaRPr lang="ru-RU" sz="2000" b="1" dirty="0">
                <a:solidFill>
                  <a:srgbClr val="F2F2F2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18" name="Блок-схема: задержка 17"/>
            <p:cNvSpPr/>
            <p:nvPr/>
          </p:nvSpPr>
          <p:spPr>
            <a:xfrm>
              <a:off x="8043400" y="5353958"/>
              <a:ext cx="735724" cy="809298"/>
            </a:xfrm>
            <a:prstGeom prst="flowChartDelay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4759" y="3512178"/>
              <a:ext cx="462150" cy="46215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383" y="1444852"/>
              <a:ext cx="634921" cy="519086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118" y="2462163"/>
              <a:ext cx="634921" cy="54528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271" y="3421637"/>
              <a:ext cx="634921" cy="63492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393" y="4421005"/>
              <a:ext cx="634921" cy="63492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382" y="5441145"/>
              <a:ext cx="634921" cy="634921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84" y="1926282"/>
            <a:ext cx="723480" cy="6501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69" y="2965993"/>
            <a:ext cx="563041" cy="5630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32" y="5977972"/>
            <a:ext cx="517447" cy="5252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26" y="4966038"/>
            <a:ext cx="548683" cy="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457" y="-261256"/>
            <a:ext cx="10515600" cy="1325563"/>
          </a:xfrm>
        </p:spPr>
        <p:txBody>
          <a:bodyPr/>
          <a:lstStyle/>
          <a:p>
            <a:pPr algn="ctr" fontAlgn="base"/>
            <a:r>
              <a:rPr lang="ru-RU" dirty="0" smtClean="0">
                <a:latin typeface="Fabryka 4F Medium" panose="00000009000000000000" pitchFamily="49" charset="0"/>
              </a:rPr>
              <a:t>Особенности работы</a:t>
            </a:r>
            <a:endParaRPr lang="ru-RU" dirty="0">
              <a:latin typeface="Fabryka 4F Medium" panose="00000009000000000000" pitchFamily="49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0514" y="2147588"/>
            <a:ext cx="1487496" cy="1487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5641600" y="2134374"/>
            <a:ext cx="1483587" cy="1483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Овал 8"/>
          <p:cNvSpPr/>
          <p:nvPr/>
        </p:nvSpPr>
        <p:spPr>
          <a:xfrm>
            <a:off x="6560921" y="3560247"/>
            <a:ext cx="1688585" cy="1688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Овал 9"/>
          <p:cNvSpPr/>
          <p:nvPr/>
        </p:nvSpPr>
        <p:spPr>
          <a:xfrm>
            <a:off x="7531687" y="2055369"/>
            <a:ext cx="1685549" cy="16855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Овал 10"/>
          <p:cNvSpPr/>
          <p:nvPr/>
        </p:nvSpPr>
        <p:spPr>
          <a:xfrm>
            <a:off x="7720157" y="2243839"/>
            <a:ext cx="1308607" cy="1308607"/>
          </a:xfrm>
          <a:prstGeom prst="ellipse">
            <a:avLst/>
          </a:prstGeom>
          <a:solidFill>
            <a:srgbClr val="FB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Овал 11"/>
          <p:cNvSpPr/>
          <p:nvPr/>
        </p:nvSpPr>
        <p:spPr>
          <a:xfrm>
            <a:off x="5791184" y="2299127"/>
            <a:ext cx="1184418" cy="1184418"/>
          </a:xfrm>
          <a:prstGeom prst="ellipse">
            <a:avLst/>
          </a:prstGeom>
          <a:solidFill>
            <a:srgbClr val="FB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Овал 12"/>
          <p:cNvSpPr/>
          <p:nvPr/>
        </p:nvSpPr>
        <p:spPr>
          <a:xfrm>
            <a:off x="3736257" y="2299127"/>
            <a:ext cx="1184418" cy="1184418"/>
          </a:xfrm>
          <a:prstGeom prst="ellipse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Овал 13"/>
          <p:cNvSpPr/>
          <p:nvPr/>
        </p:nvSpPr>
        <p:spPr>
          <a:xfrm>
            <a:off x="6742112" y="3722123"/>
            <a:ext cx="1352154" cy="1352154"/>
          </a:xfrm>
          <a:prstGeom prst="ellipse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Дуга 31"/>
          <p:cNvSpPr/>
          <p:nvPr/>
        </p:nvSpPr>
        <p:spPr>
          <a:xfrm>
            <a:off x="3014991" y="1489900"/>
            <a:ext cx="1273945" cy="1330305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>
            <a:off x="3515852" y="1414767"/>
            <a:ext cx="112566" cy="15965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Группа 37"/>
          <p:cNvGrpSpPr/>
          <p:nvPr/>
        </p:nvGrpSpPr>
        <p:grpSpPr>
          <a:xfrm rot="9675072">
            <a:off x="6228441" y="1564352"/>
            <a:ext cx="1389287" cy="1397281"/>
            <a:chOff x="1491529" y="4007797"/>
            <a:chExt cx="1389287" cy="1273945"/>
          </a:xfrm>
        </p:grpSpPr>
        <p:sp>
          <p:nvSpPr>
            <p:cNvPr id="36" name="Дуга 35"/>
            <p:cNvSpPr/>
            <p:nvPr/>
          </p:nvSpPr>
          <p:spPr>
            <a:xfrm rot="16200000">
              <a:off x="1578691" y="3979617"/>
              <a:ext cx="1273945" cy="1330305"/>
            </a:xfrm>
            <a:prstGeom prst="arc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 rot="10800000">
              <a:off x="1491529" y="4585973"/>
              <a:ext cx="112566" cy="15965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Группа 40"/>
          <p:cNvGrpSpPr/>
          <p:nvPr/>
        </p:nvGrpSpPr>
        <p:grpSpPr>
          <a:xfrm rot="12497802">
            <a:off x="8693188" y="2183232"/>
            <a:ext cx="1389287" cy="1273945"/>
            <a:chOff x="1491529" y="4007797"/>
            <a:chExt cx="1389287" cy="1273945"/>
          </a:xfrm>
        </p:grpSpPr>
        <p:sp>
          <p:nvSpPr>
            <p:cNvPr id="39" name="Дуга 38"/>
            <p:cNvSpPr/>
            <p:nvPr/>
          </p:nvSpPr>
          <p:spPr>
            <a:xfrm rot="16200000">
              <a:off x="1578691" y="3979617"/>
              <a:ext cx="1273945" cy="1330305"/>
            </a:xfrm>
            <a:prstGeom prst="arc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0800000">
              <a:off x="1491529" y="4585973"/>
              <a:ext cx="112566" cy="15965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14494392">
            <a:off x="7360227" y="4341147"/>
            <a:ext cx="1389287" cy="1273945"/>
            <a:chOff x="1491529" y="4007797"/>
            <a:chExt cx="1389287" cy="1273945"/>
          </a:xfrm>
        </p:grpSpPr>
        <p:sp>
          <p:nvSpPr>
            <p:cNvPr id="43" name="Дуга 42"/>
            <p:cNvSpPr/>
            <p:nvPr/>
          </p:nvSpPr>
          <p:spPr>
            <a:xfrm rot="16200000">
              <a:off x="1578691" y="3979617"/>
              <a:ext cx="1273945" cy="1330305"/>
            </a:xfrm>
            <a:prstGeom prst="arc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 rot="10800000">
              <a:off x="1491529" y="4585973"/>
              <a:ext cx="112566" cy="15965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8" name="Объект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428667"/>
              </p:ext>
            </p:extLst>
          </p:nvPr>
        </p:nvGraphicFramePr>
        <p:xfrm>
          <a:off x="3689035" y="2593343"/>
          <a:ext cx="128070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702">
                  <a:extLst>
                    <a:ext uri="{9D8B030D-6E8A-4147-A177-3AD203B41FA5}">
                      <a16:colId xmlns="" xmlns:a16="http://schemas.microsoft.com/office/drawing/2014/main" val="3149256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6595676"/>
                  </a:ext>
                </a:extLst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7600670" y="2632175"/>
            <a:ext cx="15722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650" b="1" dirty="0">
                <a:solidFill>
                  <a:schemeClr val="bg1"/>
                </a:solidFill>
              </a:rPr>
              <a:t>б</a:t>
            </a:r>
            <a:r>
              <a:rPr lang="ru-RU" sz="1650" b="1" dirty="0" err="1" smtClean="0">
                <a:solidFill>
                  <a:schemeClr val="bg1"/>
                </a:solidFill>
              </a:rPr>
              <a:t>ухгалтерские</a:t>
            </a:r>
            <a:r>
              <a:rPr lang="ru-RU" sz="1650" b="1" dirty="0" smtClean="0">
                <a:solidFill>
                  <a:schemeClr val="bg1"/>
                </a:solidFill>
              </a:rPr>
              <a:t> </a:t>
            </a:r>
            <a:r>
              <a:rPr lang="ru-RU" sz="1650" b="1" dirty="0">
                <a:solidFill>
                  <a:schemeClr val="bg1"/>
                </a:solidFill>
              </a:rPr>
              <a:t>программы</a:t>
            </a:r>
            <a:endParaRPr lang="ru-RU" sz="165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1187459" y="12135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</a:rPr>
              <a:t> О</a:t>
            </a:r>
            <a:r>
              <a:rPr lang="x-none" smtClean="0">
                <a:solidFill>
                  <a:srgbClr val="222222"/>
                </a:solidFill>
              </a:rPr>
              <a:t>ператор ЭВМ</a:t>
            </a:r>
            <a:r>
              <a:rPr lang="ru-RU" dirty="0" smtClean="0">
                <a:solidFill>
                  <a:srgbClr val="222222"/>
                </a:solidFill>
              </a:rPr>
              <a:t> не сможет</a:t>
            </a:r>
          </a:p>
          <a:p>
            <a:pPr algn="ctr"/>
            <a:r>
              <a:rPr lang="ru-RU" dirty="0" smtClean="0">
                <a:solidFill>
                  <a:srgbClr val="222222"/>
                </a:solidFill>
              </a:rPr>
              <a:t>профессионально развиваться</a:t>
            </a:r>
            <a:endParaRPr lang="en-GB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-1190885" y="17753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222222"/>
                </a:solidFill>
              </a:rPr>
              <a:t> </a:t>
            </a:r>
            <a:r>
              <a:rPr lang="ru-RU" dirty="0">
                <a:solidFill>
                  <a:srgbClr val="222222"/>
                </a:solidFill>
              </a:rPr>
              <a:t>без знания английского, хотя </a:t>
            </a:r>
            <a:r>
              <a:rPr lang="ru-RU" dirty="0" smtClean="0">
                <a:solidFill>
                  <a:srgbClr val="222222"/>
                </a:solidFill>
              </a:rPr>
              <a:t>бы</a:t>
            </a:r>
            <a:endParaRPr lang="en-GB" dirty="0" smtClean="0">
              <a:solidFill>
                <a:srgbClr val="222222"/>
              </a:solidFill>
            </a:endParaRPr>
          </a:p>
          <a:p>
            <a:pPr algn="ctr"/>
            <a:r>
              <a:rPr lang="ru-RU" dirty="0" smtClean="0">
                <a:solidFill>
                  <a:srgbClr val="222222"/>
                </a:solidFill>
              </a:rPr>
              <a:t> </a:t>
            </a:r>
            <a:r>
              <a:rPr lang="ru-RU" dirty="0">
                <a:solidFill>
                  <a:srgbClr val="222222"/>
                </a:solidFill>
              </a:rPr>
              <a:t>на уровне чтения </a:t>
            </a:r>
            <a:r>
              <a:rPr lang="ru-RU" dirty="0" smtClean="0">
                <a:solidFill>
                  <a:srgbClr val="222222"/>
                </a:solidFill>
              </a:rPr>
              <a:t>документации</a:t>
            </a:r>
            <a:endParaRPr lang="en-GB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67774" y="50105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Оператор </a:t>
            </a:r>
            <a:r>
              <a:rPr lang="ru-RU" dirty="0" smtClean="0"/>
              <a:t>ЭВМ должен уметь </a:t>
            </a:r>
          </a:p>
          <a:p>
            <a:pPr algn="ctr"/>
            <a:r>
              <a:rPr lang="ru-RU" dirty="0" smtClean="0"/>
              <a:t>работать </a:t>
            </a:r>
            <a:r>
              <a:rPr lang="ru-RU" dirty="0"/>
              <a:t>в </a:t>
            </a:r>
            <a:r>
              <a:rPr lang="ru-RU" dirty="0" smtClean="0"/>
              <a:t>локальной сети, принимать </a:t>
            </a:r>
          </a:p>
          <a:p>
            <a:pPr algn="ctr"/>
            <a:r>
              <a:rPr lang="ru-RU" dirty="0" smtClean="0"/>
              <a:t>меры по защиты информации</a:t>
            </a:r>
            <a:endParaRPr lang="en-GB" dirty="0">
              <a:solidFill>
                <a:srgbClr val="3A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77187" y="11148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Недостаточно </a:t>
            </a:r>
            <a:r>
              <a:rPr lang="ru-RU" dirty="0"/>
              <a:t>уметь быстро набирать тексты, </a:t>
            </a:r>
            <a:r>
              <a:rPr lang="ru-RU" dirty="0" smtClean="0"/>
              <a:t>необходимо </a:t>
            </a:r>
            <a:r>
              <a:rPr lang="ru-RU" dirty="0"/>
              <a:t>уметь строить сложные графики и таблицы, работать с базами </a:t>
            </a:r>
            <a:r>
              <a:rPr lang="ru-RU" dirty="0" smtClean="0"/>
              <a:t>данных</a:t>
            </a: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148289" y="4881768"/>
            <a:ext cx="3955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обязанности оператора ЭВМ входит эксплуатация и устранение лёгких поломок оргтехники </a:t>
            </a:r>
            <a:endParaRPr lang="en-GB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557277" y="19271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Работа в </a:t>
            </a:r>
            <a:r>
              <a:rPr lang="ru-RU" dirty="0" err="1" smtClean="0"/>
              <a:t>Word</a:t>
            </a:r>
            <a:r>
              <a:rPr lang="ru-RU" dirty="0"/>
              <a:t>, </a:t>
            </a:r>
            <a:r>
              <a:rPr lang="ru-RU" dirty="0" err="1"/>
              <a:t>Excel</a:t>
            </a:r>
            <a:r>
              <a:rPr lang="ru-RU" dirty="0"/>
              <a:t>, </a:t>
            </a:r>
            <a:r>
              <a:rPr lang="ru-RU" dirty="0" smtClean="0"/>
              <a:t>основах </a:t>
            </a:r>
            <a:endParaRPr lang="x-none" dirty="0" smtClean="0"/>
          </a:p>
          <a:p>
            <a:pPr algn="ctr"/>
            <a:r>
              <a:rPr lang="ru-RU" dirty="0" smtClean="0"/>
              <a:t>документоведения,</a:t>
            </a:r>
            <a:endParaRPr lang="x-none" dirty="0" smtClean="0"/>
          </a:p>
          <a:p>
            <a:pPr algn="ctr"/>
            <a:r>
              <a:rPr lang="ru-RU" dirty="0" smtClean="0"/>
              <a:t> владение десятипальцевым </a:t>
            </a:r>
          </a:p>
          <a:p>
            <a:pPr algn="ctr"/>
            <a:r>
              <a:rPr lang="ru-RU" dirty="0" smtClean="0"/>
              <a:t>методом печати</a:t>
            </a:r>
            <a:endParaRPr lang="en-GB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20004" y="3975881"/>
            <a:ext cx="143742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x-none" sz="1700" b="1" smtClean="0">
                <a:solidFill>
                  <a:schemeClr val="lt1"/>
                </a:solidFill>
              </a:rPr>
              <a:t>работа </a:t>
            </a:r>
            <a:r>
              <a:rPr lang="x-none" sz="1700" b="1" dirty="0" smtClean="0">
                <a:solidFill>
                  <a:schemeClr val="lt1"/>
                </a:solidFill>
              </a:rPr>
              <a:t>с</a:t>
            </a:r>
          </a:p>
          <a:p>
            <a:pPr algn="ctr">
              <a:defRPr/>
            </a:pPr>
            <a:r>
              <a:rPr lang="x-none" sz="1700" b="1" dirty="0" smtClean="0">
                <a:solidFill>
                  <a:schemeClr val="lt1"/>
                </a:solidFill>
              </a:rPr>
              <a:t>офисной </a:t>
            </a:r>
            <a:endParaRPr lang="x-none" sz="1700" b="1" dirty="0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ru-RU" sz="1700" b="1" dirty="0" smtClean="0">
                <a:solidFill>
                  <a:schemeClr val="lt1"/>
                </a:solidFill>
              </a:rPr>
              <a:t>т</a:t>
            </a:r>
            <a:r>
              <a:rPr lang="x-none" sz="1700" b="1" smtClean="0">
                <a:solidFill>
                  <a:schemeClr val="lt1"/>
                </a:solidFill>
              </a:rPr>
              <a:t>ехникой</a:t>
            </a:r>
            <a:endParaRPr lang="ru-RU" sz="1700" b="1" dirty="0">
              <a:solidFill>
                <a:schemeClr val="l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9477" y="2548931"/>
            <a:ext cx="13837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500" b="1" smtClean="0">
                <a:solidFill>
                  <a:schemeClr val="bg1"/>
                </a:solidFill>
              </a:rPr>
              <a:t>работа </a:t>
            </a:r>
            <a:r>
              <a:rPr lang="x-none" sz="1500" b="1" dirty="0" smtClean="0">
                <a:solidFill>
                  <a:schemeClr val="bg1"/>
                </a:solidFill>
              </a:rPr>
              <a:t>с </a:t>
            </a:r>
          </a:p>
          <a:p>
            <a:pPr algn="ctr"/>
            <a:r>
              <a:rPr lang="x-none" sz="1500" b="1" dirty="0" smtClean="0">
                <a:solidFill>
                  <a:schemeClr val="bg1"/>
                </a:solidFill>
              </a:rPr>
              <a:t>информацией</a:t>
            </a:r>
            <a:endParaRPr lang="en-GB" sz="15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048013" y="3483545"/>
            <a:ext cx="2240583" cy="1864311"/>
            <a:chOff x="3452339" y="3689992"/>
            <a:chExt cx="2240583" cy="1864311"/>
          </a:xfrm>
        </p:grpSpPr>
        <p:sp>
          <p:nvSpPr>
            <p:cNvPr id="7" name="Овал 6"/>
            <p:cNvSpPr/>
            <p:nvPr/>
          </p:nvSpPr>
          <p:spPr>
            <a:xfrm>
              <a:off x="4189583" y="3689992"/>
              <a:ext cx="1503339" cy="15033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351600" y="3849648"/>
              <a:ext cx="1203671" cy="1203671"/>
            </a:xfrm>
            <a:prstGeom prst="ellipse">
              <a:avLst/>
            </a:prstGeom>
            <a:noFill/>
            <a:ln w="76200"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Группа 16"/>
            <p:cNvGrpSpPr/>
            <p:nvPr/>
          </p:nvGrpSpPr>
          <p:grpSpPr>
            <a:xfrm rot="13273728" flipV="1">
              <a:off x="3452339" y="4304362"/>
              <a:ext cx="1273945" cy="1249941"/>
              <a:chOff x="4884451" y="4809584"/>
              <a:chExt cx="1273945" cy="1330305"/>
            </a:xfrm>
          </p:grpSpPr>
          <p:sp>
            <p:nvSpPr>
              <p:cNvPr id="34" name="Дуга 33"/>
              <p:cNvSpPr/>
              <p:nvPr/>
            </p:nvSpPr>
            <p:spPr>
              <a:xfrm rot="1912552">
                <a:off x="4884451" y="4809584"/>
                <a:ext cx="1273945" cy="1330305"/>
              </a:xfrm>
              <a:prstGeom prst="arc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 rot="13036761">
                <a:off x="5966449" y="5752052"/>
                <a:ext cx="139788" cy="147375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4903862" y="3984636"/>
            <a:ext cx="13084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конфигурация</a:t>
            </a:r>
            <a:endParaRPr lang="x-none" sz="1400" b="1" dirty="0" smtClean="0"/>
          </a:p>
          <a:p>
            <a:pPr algn="ctr">
              <a:defRPr/>
            </a:pPr>
            <a:r>
              <a:rPr lang="x-none" sz="1400" b="1" dirty="0" smtClean="0"/>
              <a:t>локальной </a:t>
            </a:r>
          </a:p>
          <a:p>
            <a:pPr algn="ctr">
              <a:defRPr/>
            </a:pPr>
            <a:r>
              <a:rPr lang="x-none" sz="1400" b="1" dirty="0" smtClean="0"/>
              <a:t>сети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777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62" y="68580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en-GB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3A3A3A"/>
            </a:solidFill>
            <a:ln>
              <a:solidFill>
                <a:srgbClr val="626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Овал 6"/>
            <p:cNvSpPr/>
            <p:nvPr/>
          </p:nvSpPr>
          <p:spPr>
            <a:xfrm>
              <a:off x="1892299" y="2374900"/>
              <a:ext cx="1612899" cy="1460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solidFill>
                    <a:schemeClr val="tx1"/>
                  </a:solidFill>
                  <a:latin typeface="Fabryka 4F Medium" panose="00000009000000000000" pitchFamily="49" charset="0"/>
                </a:rPr>
                <a:t>1</a:t>
              </a:r>
              <a:endParaRPr lang="en-GB" sz="6600" dirty="0">
                <a:solidFill>
                  <a:schemeClr val="tx1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8778875" y="2349500"/>
              <a:ext cx="1460500" cy="1460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solidFill>
                    <a:schemeClr val="tx1"/>
                  </a:solidFill>
                  <a:latin typeface="Fabryka 4F Medium" panose="00000009000000000000" pitchFamily="49" charset="0"/>
                </a:rPr>
                <a:t>3</a:t>
              </a:r>
              <a:endParaRPr lang="en-GB" sz="6600" dirty="0">
                <a:solidFill>
                  <a:schemeClr val="tx1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5365750" y="2349500"/>
              <a:ext cx="1460500" cy="1460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solidFill>
                    <a:schemeClr val="tx1"/>
                  </a:solidFill>
                  <a:latin typeface="Fabryka 4F Medium" panose="00000009000000000000" pitchFamily="49" charset="0"/>
                </a:rPr>
                <a:t>2</a:t>
              </a:r>
              <a:endParaRPr lang="en-GB" sz="6600" dirty="0">
                <a:solidFill>
                  <a:schemeClr val="tx1"/>
                </a:solidFill>
                <a:latin typeface="Fabryka 4F Medium" panose="00000009000000000000" pitchFamily="49" charset="0"/>
              </a:endParaRPr>
            </a:p>
          </p:txBody>
        </p:sp>
        <p:sp>
          <p:nvSpPr>
            <p:cNvPr id="11" name="Арка 10"/>
            <p:cNvSpPr/>
            <p:nvPr/>
          </p:nvSpPr>
          <p:spPr>
            <a:xfrm rot="9799488">
              <a:off x="1711323" y="2099709"/>
              <a:ext cx="1974852" cy="1960082"/>
            </a:xfrm>
            <a:prstGeom prst="blockArc">
              <a:avLst>
                <a:gd name="adj1" fmla="val 5974076"/>
                <a:gd name="adj2" fmla="val 21452527"/>
                <a:gd name="adj3" fmla="val 14382"/>
              </a:avLst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Арка 11"/>
            <p:cNvSpPr/>
            <p:nvPr/>
          </p:nvSpPr>
          <p:spPr>
            <a:xfrm rot="16371744">
              <a:off x="8521699" y="2099709"/>
              <a:ext cx="1974852" cy="1960082"/>
            </a:xfrm>
            <a:prstGeom prst="blockArc">
              <a:avLst>
                <a:gd name="adj1" fmla="val 10656056"/>
                <a:gd name="adj2" fmla="val 21452527"/>
                <a:gd name="adj3" fmla="val 14382"/>
              </a:avLst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Арка 12"/>
            <p:cNvSpPr/>
            <p:nvPr/>
          </p:nvSpPr>
          <p:spPr>
            <a:xfrm rot="7655191">
              <a:off x="5097461" y="2099709"/>
              <a:ext cx="1974852" cy="1960082"/>
            </a:xfrm>
            <a:prstGeom prst="blockArc">
              <a:avLst>
                <a:gd name="adj1" fmla="val 10826139"/>
                <a:gd name="adj2" fmla="val 21452527"/>
                <a:gd name="adj3" fmla="val 14382"/>
              </a:avLst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Арка 14"/>
            <p:cNvSpPr/>
            <p:nvPr/>
          </p:nvSpPr>
          <p:spPr>
            <a:xfrm rot="18740695">
              <a:off x="5086893" y="2087188"/>
              <a:ext cx="1974852" cy="1960082"/>
            </a:xfrm>
            <a:prstGeom prst="blockArc">
              <a:avLst>
                <a:gd name="adj1" fmla="val 10225131"/>
                <a:gd name="adj2" fmla="val 21452527"/>
                <a:gd name="adj3" fmla="val 14382"/>
              </a:avLst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Арка 15"/>
            <p:cNvSpPr/>
            <p:nvPr/>
          </p:nvSpPr>
          <p:spPr>
            <a:xfrm rot="16200000">
              <a:off x="1696483" y="2092324"/>
              <a:ext cx="1974852" cy="1960082"/>
            </a:xfrm>
            <a:prstGeom prst="blockArc">
              <a:avLst>
                <a:gd name="adj1" fmla="val 14873583"/>
                <a:gd name="adj2" fmla="val 21452527"/>
                <a:gd name="adj3" fmla="val 14382"/>
              </a:avLst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Арка 16"/>
            <p:cNvSpPr/>
            <p:nvPr/>
          </p:nvSpPr>
          <p:spPr>
            <a:xfrm rot="5604594">
              <a:off x="8521699" y="2099708"/>
              <a:ext cx="1974852" cy="1960082"/>
            </a:xfrm>
            <a:prstGeom prst="blockArc">
              <a:avLst>
                <a:gd name="adj1" fmla="val 10619704"/>
                <a:gd name="adj2" fmla="val 21452527"/>
                <a:gd name="adj3" fmla="val 14382"/>
              </a:avLst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090074" y="314424"/>
            <a:ext cx="5581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5400" b="1" dirty="0" smtClean="0">
                <a:solidFill>
                  <a:schemeClr val="bg1"/>
                </a:solidFill>
                <a:latin typeface="Fabryka 4F Medium" panose="00000009000000000000" pitchFamily="49" charset="0"/>
              </a:rPr>
              <a:t>И, кроме того</a:t>
            </a:r>
            <a:endParaRPr lang="ru-RU" sz="5400" b="0" i="0" dirty="0">
              <a:solidFill>
                <a:schemeClr val="bg1"/>
              </a:solidFill>
              <a:effectLst/>
              <a:latin typeface="Fabryka 4F Medium" panose="00000009000000000000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49252" y="41949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Огромную часть 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работы </a:t>
            </a:r>
            <a:r>
              <a:rPr lang="x-none" b="1" smtClean="0">
                <a:solidFill>
                  <a:schemeClr val="bg1"/>
                </a:solidFill>
                <a:latin typeface="+mj-lt"/>
              </a:rPr>
              <a:t>оператора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ЭВМ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x-none" b="1" smtClean="0">
                <a:solidFill>
                  <a:schemeClr val="bg1"/>
                </a:solidFill>
                <a:latin typeface="+mj-lt"/>
              </a:rPr>
              <a:t>сост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а</a:t>
            </a:r>
            <a:r>
              <a:rPr lang="x-none" b="1" smtClean="0">
                <a:solidFill>
                  <a:schemeClr val="bg1"/>
                </a:solidFill>
                <a:latin typeface="+mj-lt"/>
              </a:rPr>
              <a:t>вляет </a:t>
            </a:r>
            <a:r>
              <a:rPr lang="x-none" b="1" dirty="0" smtClean="0">
                <a:solidFill>
                  <a:schemeClr val="bg1"/>
                </a:solidFill>
                <a:latin typeface="+mj-lt"/>
              </a:rPr>
              <a:t>работа с документацией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16164" y="4125860"/>
            <a:ext cx="3056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Одна из его задач 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осуществление работы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с электронной почтой, принятие входящих электронных писем и контроль за своевременной отправкой исходящих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93910" y="40407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Хороший </a:t>
            </a:r>
            <a:r>
              <a:rPr lang="x-none" b="1" smtClean="0">
                <a:solidFill>
                  <a:schemeClr val="bg1"/>
                </a:solidFill>
                <a:latin typeface="+mj-lt"/>
              </a:rPr>
              <a:t>оператор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ЭВМ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всегда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найдёт время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чтобы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прокачать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свои технические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скиллы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2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8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Fabryka 4F Medium" panose="00000009000000000000" pitchFamily="49" charset="0"/>
              </a:rPr>
              <a:t>Оператор ЭВМ: плюсы </a:t>
            </a:r>
            <a:r>
              <a:rPr lang="ru-RU" sz="4000" dirty="0">
                <a:latin typeface="Fabryka 4F Medium" panose="00000009000000000000" pitchFamily="49" charset="0"/>
              </a:rPr>
              <a:t>и минусы</a:t>
            </a:r>
            <a:br>
              <a:rPr lang="ru-RU" sz="4000" dirty="0">
                <a:latin typeface="Fabryka 4F Medium" panose="00000009000000000000" pitchFamily="49" charset="0"/>
              </a:rPr>
            </a:br>
            <a:endParaRPr lang="en-GB" sz="4000" dirty="0">
              <a:latin typeface="Fabryka 4F Medium" panose="00000009000000000000" pitchFamily="49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80584" y="1890432"/>
            <a:ext cx="10414460" cy="2931458"/>
            <a:chOff x="1499634" y="1909482"/>
            <a:chExt cx="10414460" cy="293145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900" y="1909482"/>
              <a:ext cx="4891194" cy="2931458"/>
            </a:xfrm>
            <a:prstGeom prst="rect">
              <a:avLst/>
            </a:prstGeom>
          </p:spPr>
        </p:pic>
        <p:sp>
          <p:nvSpPr>
            <p:cNvPr id="11" name="Капля 10">
              <a:hlinkClick r:id="rId3" action="ppaction://hlinksldjump"/>
            </p:cNvPr>
            <p:cNvSpPr/>
            <p:nvPr/>
          </p:nvSpPr>
          <p:spPr>
            <a:xfrm>
              <a:off x="1507928" y="2003536"/>
              <a:ext cx="998103" cy="998103"/>
            </a:xfrm>
            <a:prstGeom prst="teardrop">
              <a:avLst>
                <a:gd name="adj" fmla="val 107481"/>
              </a:avLst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latin typeface="Fabryka 4F Medium" panose="00000009000000000000" pitchFamily="49" charset="0"/>
                  <a:hlinkClick r:id="rId3" action="ppaction://hlinksldjump"/>
                </a:rPr>
                <a:t>1</a:t>
              </a:r>
              <a:endParaRPr lang="en-GB" sz="3600" dirty="0">
                <a:latin typeface="Fabryka 4F Medium" panose="00000009000000000000" pitchFamily="49" charset="0"/>
              </a:endParaRPr>
            </a:p>
          </p:txBody>
        </p:sp>
        <p:sp>
          <p:nvSpPr>
            <p:cNvPr id="12" name="Капля 11">
              <a:hlinkClick r:id="rId4" action="ppaction://hlinksldjump"/>
            </p:cNvPr>
            <p:cNvSpPr/>
            <p:nvPr/>
          </p:nvSpPr>
          <p:spPr>
            <a:xfrm>
              <a:off x="1499634" y="3762920"/>
              <a:ext cx="1005176" cy="1005176"/>
            </a:xfrm>
            <a:prstGeom prst="teardrop">
              <a:avLst>
                <a:gd name="adj" fmla="val 107424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latin typeface="Fabryka 4F Medium" panose="00000009000000000000" pitchFamily="49" charset="0"/>
                  <a:hlinkClick r:id="rId3" action="ppaction://hlinksldjump"/>
                </a:rPr>
                <a:t>2</a:t>
              </a:r>
              <a:endParaRPr lang="en-GB" sz="3600" dirty="0">
                <a:latin typeface="Fabryka 4F Medium" panose="00000009000000000000" pitchFamily="49" charset="0"/>
              </a:endParaRPr>
            </a:p>
          </p:txBody>
        </p:sp>
        <p:sp>
          <p:nvSpPr>
            <p:cNvPr id="13" name="Скругленный прямоугольник 12">
              <a:hlinkClick r:id="rId3" action="ppaction://hlinksldjump"/>
            </p:cNvPr>
            <p:cNvSpPr/>
            <p:nvPr/>
          </p:nvSpPr>
          <p:spPr>
            <a:xfrm>
              <a:off x="2759187" y="1909482"/>
              <a:ext cx="3754961" cy="985945"/>
            </a:xfrm>
            <a:prstGeom prst="roundRect">
              <a:avLst/>
            </a:prstGeom>
            <a:solidFill>
              <a:srgbClr val="FB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 smtClean="0">
                  <a:hlinkClick r:id="rId3" action="ppaction://hlinksldjump"/>
                </a:rPr>
                <a:t>ПЛЮСЫ</a:t>
              </a:r>
              <a:endParaRPr lang="en-GB" sz="2800" dirty="0"/>
            </a:p>
          </p:txBody>
        </p:sp>
        <p:sp>
          <p:nvSpPr>
            <p:cNvPr id="15" name="Скругленный прямоугольник 14">
              <a:hlinkClick r:id="rId4" action="ppaction://hlinksldjump"/>
            </p:cNvPr>
            <p:cNvSpPr/>
            <p:nvPr/>
          </p:nvSpPr>
          <p:spPr>
            <a:xfrm>
              <a:off x="2759186" y="3772536"/>
              <a:ext cx="3754961" cy="985945"/>
            </a:xfrm>
            <a:prstGeom prst="round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 smtClean="0">
                  <a:hlinkClick r:id="rId4" action="ppaction://hlinksldjump"/>
                </a:rPr>
                <a:t>МИНУСЫ</a:t>
              </a:r>
              <a:endParaRPr lang="en-GB" sz="28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97266" y="2605770"/>
              <a:ext cx="3478800" cy="147205"/>
            </a:xfrm>
            <a:prstGeom prst="rect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97266" y="4439219"/>
              <a:ext cx="3478800" cy="147205"/>
            </a:xfrm>
            <a:prstGeom prst="rect">
              <a:avLst/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54176" y="2688940"/>
              <a:ext cx="496091" cy="130900"/>
            </a:xfrm>
            <a:prstGeom prst="rect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22512" y="4427027"/>
              <a:ext cx="559417" cy="171110"/>
            </a:xfrm>
            <a:prstGeom prst="rect">
              <a:avLst/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10164489" y="6266328"/>
            <a:ext cx="2000250" cy="595680"/>
          </a:xfrm>
          <a:prstGeom prst="round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hlinkClick r:id="rId5" action="ppaction://hlinksldjump"/>
              </a:rPr>
              <a:t>Next</a:t>
            </a:r>
            <a:endParaRPr lang="en-GB" sz="2800" dirty="0"/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10697231" y="6700303"/>
            <a:ext cx="981075" cy="157697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340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sz="6600" dirty="0" smtClean="0">
                <a:latin typeface="Fabryka 4F Medium" panose="00000009000000000000" pitchFamily="49" charset="0"/>
              </a:rPr>
              <a:t>МИНУСЫ</a:t>
            </a:r>
            <a:endParaRPr lang="en-GB" sz="6600" dirty="0">
              <a:latin typeface="Fabryka 4F Medium" panose="00000009000000000000" pitchFamily="49" charset="0"/>
            </a:endParaRPr>
          </a:p>
        </p:txBody>
      </p:sp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20165"/>
              </p:ext>
            </p:extLst>
          </p:nvPr>
        </p:nvGraphicFramePr>
        <p:xfrm>
          <a:off x="4863481" y="1966781"/>
          <a:ext cx="74856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61">
                  <a:extLst>
                    <a:ext uri="{9D8B030D-6E8A-4147-A177-3AD203B41FA5}">
                      <a16:colId xmlns="" xmlns:a16="http://schemas.microsoft.com/office/drawing/2014/main" val="2813221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>
                        <a:solidFill>
                          <a:srgbClr val="FB3535"/>
                        </a:solidFill>
                        <a:latin typeface="Fabryka 4F Medium" panose="00000009000000000000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1663089"/>
                  </a:ext>
                </a:extLst>
              </a:tr>
            </a:tbl>
          </a:graphicData>
        </a:graphic>
      </p:graphicFrame>
      <p:graphicFrame>
        <p:nvGraphicFramePr>
          <p:cNvPr id="1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94379"/>
              </p:ext>
            </p:extLst>
          </p:nvPr>
        </p:nvGraphicFramePr>
        <p:xfrm>
          <a:off x="6812954" y="1966781"/>
          <a:ext cx="74856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61">
                  <a:extLst>
                    <a:ext uri="{9D8B030D-6E8A-4147-A177-3AD203B41FA5}">
                      <a16:colId xmlns="" xmlns:a16="http://schemas.microsoft.com/office/drawing/2014/main" val="2813221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>
                        <a:solidFill>
                          <a:srgbClr val="3A3A3A"/>
                        </a:solidFill>
                        <a:latin typeface="Fabryka 4F Medium" panose="00000009000000000000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1663089"/>
                  </a:ext>
                </a:extLst>
              </a:tr>
            </a:tbl>
          </a:graphicData>
        </a:graphic>
      </p:graphicFrame>
      <p:graphicFrame>
        <p:nvGraphicFramePr>
          <p:cNvPr id="13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609981"/>
              </p:ext>
            </p:extLst>
          </p:nvPr>
        </p:nvGraphicFramePr>
        <p:xfrm>
          <a:off x="8632537" y="1966781"/>
          <a:ext cx="74856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61">
                  <a:extLst>
                    <a:ext uri="{9D8B030D-6E8A-4147-A177-3AD203B41FA5}">
                      <a16:colId xmlns="" xmlns:a16="http://schemas.microsoft.com/office/drawing/2014/main" val="2813221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>
                        <a:solidFill>
                          <a:srgbClr val="FB3535"/>
                        </a:solidFill>
                        <a:latin typeface="Fabryka 4F Medium" panose="00000009000000000000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166308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8285" y="2168680"/>
            <a:ext cx="31957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/>
              <a:t>С</a:t>
            </a:r>
            <a:r>
              <a:rPr lang="x-none" sz="2500" dirty="0" smtClean="0"/>
              <a:t>идячий образ работы</a:t>
            </a:r>
            <a:endParaRPr lang="en-GB" sz="25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10747" y="4251949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dirty="0" smtClean="0"/>
              <a:t>У</a:t>
            </a:r>
            <a:r>
              <a:rPr lang="x-none" sz="2500" dirty="0" smtClean="0"/>
              <a:t>худшение зрения</a:t>
            </a:r>
            <a:endParaRPr lang="en-GB" sz="25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23777" y="2136918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500" dirty="0" smtClean="0"/>
              <a:t>П</a:t>
            </a:r>
            <a:r>
              <a:rPr lang="x-none" sz="2500" dirty="0" smtClean="0"/>
              <a:t>роблемы с </a:t>
            </a:r>
          </a:p>
          <a:p>
            <a:pPr algn="ctr" fontAlgn="base"/>
            <a:r>
              <a:rPr lang="x-none" sz="2500" dirty="0" smtClean="0"/>
              <a:t>осанкой</a:t>
            </a:r>
            <a:endParaRPr lang="ru-RU" sz="2500" i="0" dirty="0">
              <a:effectLst/>
            </a:endParaRP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0" y="6283842"/>
            <a:ext cx="988828" cy="574158"/>
          </a:xfrm>
          <a:prstGeom prst="round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2" action="ppaction://hlinksldjump"/>
              </a:rPr>
              <a:t>back</a:t>
            </a:r>
            <a:endParaRPr lang="en-GB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0233" y="6658984"/>
            <a:ext cx="568362" cy="118334"/>
          </a:xfrm>
          <a:prstGeom prst="round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Группа 34"/>
          <p:cNvGrpSpPr/>
          <p:nvPr/>
        </p:nvGrpSpPr>
        <p:grpSpPr>
          <a:xfrm>
            <a:off x="739901" y="1657491"/>
            <a:ext cx="10171353" cy="3298811"/>
            <a:chOff x="1511776" y="1623406"/>
            <a:chExt cx="11053136" cy="33096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11776" y="1623406"/>
              <a:ext cx="11053136" cy="45869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607503" y="2270908"/>
              <a:ext cx="8459816" cy="2662098"/>
              <a:chOff x="1607503" y="2270908"/>
              <a:chExt cx="8459816" cy="2662098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 rot="10800000">
                <a:off x="1607503" y="3153777"/>
                <a:ext cx="3309118" cy="1779229"/>
              </a:xfrm>
              <a:prstGeom prst="triangle">
                <a:avLst/>
              </a:prstGeom>
              <a:solidFill>
                <a:srgbClr val="FB3535"/>
              </a:solidFill>
              <a:ln>
                <a:solidFill>
                  <a:srgbClr val="FB35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4169089" y="2272787"/>
                <a:ext cx="3309118" cy="1779229"/>
              </a:xfrm>
              <a:prstGeom prst="triangle">
                <a:avLst/>
              </a:prstGeom>
              <a:solidFill>
                <a:srgbClr val="3A3A3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 rot="10800000">
                <a:off x="6758201" y="3153777"/>
                <a:ext cx="3309118" cy="1779229"/>
              </a:xfrm>
              <a:prstGeom prst="triangle">
                <a:avLst/>
              </a:prstGeom>
              <a:solidFill>
                <a:srgbClr val="FB3535"/>
              </a:solidFill>
              <a:ln>
                <a:solidFill>
                  <a:srgbClr val="FB35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509" y="2725381"/>
                <a:ext cx="2027203" cy="2027203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481" y="2270908"/>
                <a:ext cx="2031092" cy="2031092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2539" y="2536697"/>
                <a:ext cx="2154484" cy="2154484"/>
              </a:xfrm>
              <a:prstGeom prst="rect">
                <a:avLst/>
              </a:prstGeom>
            </p:spPr>
          </p:pic>
        </p:grp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53306" y="8416925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7908851" y="2379879"/>
            <a:ext cx="3002403" cy="1748547"/>
          </a:xfrm>
          <a:prstGeom prst="triangle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Прямоугольник 5"/>
          <p:cNvSpPr/>
          <p:nvPr/>
        </p:nvSpPr>
        <p:spPr>
          <a:xfrm>
            <a:off x="8242750" y="419829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/>
              <a:t>Монотонность </a:t>
            </a:r>
            <a:r>
              <a:rPr lang="ru-RU" sz="2500" dirty="0"/>
              <a:t>работы</a:t>
            </a:r>
            <a:br>
              <a:rPr lang="ru-RU" sz="2500" dirty="0"/>
            </a:br>
            <a:endParaRPr lang="en-GB" sz="25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35" y="2377793"/>
            <a:ext cx="2140826" cy="21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53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sz="6000" dirty="0" smtClean="0">
                <a:latin typeface="Fabryka 4F Medium" panose="00000009000000000000" pitchFamily="49" charset="0"/>
              </a:rPr>
              <a:t>плюсы</a:t>
            </a:r>
            <a:endParaRPr lang="en-GB" sz="6000" dirty="0">
              <a:latin typeface="Fabryka 4F Medium" panose="00000009000000000000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8836" y="793376"/>
            <a:ext cx="9574306" cy="5378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Группа 12"/>
          <p:cNvGrpSpPr/>
          <p:nvPr/>
        </p:nvGrpSpPr>
        <p:grpSpPr>
          <a:xfrm>
            <a:off x="1380006" y="1893980"/>
            <a:ext cx="9431987" cy="2409078"/>
            <a:chOff x="475133" y="1719263"/>
            <a:chExt cx="10132350" cy="2664573"/>
          </a:xfrm>
        </p:grpSpPr>
        <p:sp>
          <p:nvSpPr>
            <p:cNvPr id="9" name="Капля 8"/>
            <p:cNvSpPr/>
            <p:nvPr/>
          </p:nvSpPr>
          <p:spPr>
            <a:xfrm rot="10800000">
              <a:off x="475133" y="1719263"/>
              <a:ext cx="2664573" cy="2664573"/>
            </a:xfrm>
            <a:prstGeom prst="teardrop">
              <a:avLst/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933701" y="1740464"/>
              <a:ext cx="2593042" cy="2593042"/>
            </a:xfrm>
            <a:prstGeom prst="ellipse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8000" b="1" dirty="0" smtClean="0"/>
                <a:t>2</a:t>
              </a:r>
              <a:endParaRPr lang="en-GB" sz="8000" b="1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459506" y="1740464"/>
              <a:ext cx="2622172" cy="2622172"/>
            </a:xfrm>
            <a:prstGeom prst="ellipse">
              <a:avLst/>
            </a:prstGeom>
            <a:solidFill>
              <a:srgbClr val="3A3A3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8000" b="1" dirty="0" smtClean="0"/>
                <a:t>3</a:t>
              </a:r>
              <a:endParaRPr lang="en-GB" sz="8000" b="1" dirty="0"/>
            </a:p>
          </p:txBody>
        </p:sp>
        <p:sp>
          <p:nvSpPr>
            <p:cNvPr id="10" name="Капля 9"/>
            <p:cNvSpPr/>
            <p:nvPr/>
          </p:nvSpPr>
          <p:spPr>
            <a:xfrm>
              <a:off x="7985311" y="1740464"/>
              <a:ext cx="2622172" cy="2622172"/>
            </a:xfrm>
            <a:prstGeom prst="teardrop">
              <a:avLst/>
            </a:prstGeom>
            <a:solidFill>
              <a:srgbClr val="FB3535"/>
            </a:solidFill>
            <a:ln>
              <a:solidFill>
                <a:srgbClr val="FB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8000" b="1" dirty="0" smtClean="0"/>
                <a:t>4</a:t>
              </a:r>
              <a:endParaRPr lang="en-GB" sz="8000" b="1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639674" y="2135352"/>
            <a:ext cx="1961056" cy="18999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Овал 14"/>
          <p:cNvSpPr/>
          <p:nvPr/>
        </p:nvSpPr>
        <p:spPr>
          <a:xfrm>
            <a:off x="8659172" y="2107244"/>
            <a:ext cx="1961056" cy="18999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Овал 15"/>
          <p:cNvSpPr/>
          <p:nvPr/>
        </p:nvSpPr>
        <p:spPr>
          <a:xfrm>
            <a:off x="6277521" y="2148519"/>
            <a:ext cx="1961056" cy="18999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Овал 16"/>
          <p:cNvSpPr/>
          <p:nvPr/>
        </p:nvSpPr>
        <p:spPr>
          <a:xfrm>
            <a:off x="3916916" y="2148520"/>
            <a:ext cx="1961056" cy="18999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Прямоугольник 17"/>
          <p:cNvSpPr/>
          <p:nvPr/>
        </p:nvSpPr>
        <p:spPr>
          <a:xfrm>
            <a:off x="2244939" y="2414774"/>
            <a:ext cx="750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>
                <a:solidFill>
                  <a:schemeClr val="bg1"/>
                </a:solidFill>
              </a:rPr>
              <a:t> 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0" y="6283842"/>
            <a:ext cx="988828" cy="574158"/>
          </a:xfrm>
          <a:prstGeom prst="round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2" action="ppaction://hlinksldjump"/>
              </a:rPr>
              <a:t>back</a:t>
            </a:r>
            <a:endParaRPr lang="en-GB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838" y="6664362"/>
            <a:ext cx="568362" cy="118334"/>
          </a:xfrm>
          <a:prstGeom prst="round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Прямоугольник 20"/>
          <p:cNvSpPr/>
          <p:nvPr/>
        </p:nvSpPr>
        <p:spPr>
          <a:xfrm>
            <a:off x="6118068" y="4554118"/>
            <a:ext cx="26075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широкий спектр организаций для трудоустройства</a:t>
            </a:r>
            <a:r>
              <a:rPr lang="ru-RU" sz="1400" dirty="0"/>
              <a:t/>
            </a:r>
            <a:br>
              <a:rPr lang="ru-RU" sz="1400" dirty="0"/>
            </a:br>
            <a:endParaRPr lang="en-GB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27537" y="451924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возможность</a:t>
            </a:r>
            <a:endParaRPr lang="x-none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удаленной работы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.</a:t>
            </a:r>
            <a:endParaRPr lang="en-GB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20095" y="4492911"/>
            <a:ext cx="300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mtClean="0"/>
              <a:t>перспектив</a:t>
            </a:r>
            <a:r>
              <a:rPr lang="ru-RU" dirty="0" smtClean="0"/>
              <a:t>а</a:t>
            </a:r>
            <a:endParaRPr lang="x-none" dirty="0" smtClean="0"/>
          </a:p>
          <a:p>
            <a:pPr algn="ctr"/>
            <a:r>
              <a:rPr lang="x-none" smtClean="0"/>
              <a:t> развити</a:t>
            </a:r>
            <a:r>
              <a:rPr lang="ru-RU" dirty="0" smtClean="0"/>
              <a:t>я</a:t>
            </a:r>
            <a:endParaRPr lang="x-none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85334" y="4554118"/>
            <a:ext cx="34719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оступность работы</a:t>
            </a:r>
          </a:p>
          <a:p>
            <a:pPr algn="ctr"/>
            <a:r>
              <a:rPr lang="ru-RU" dirty="0" smtClean="0"/>
              <a:t> лицам с ограниченными </a:t>
            </a:r>
            <a:endParaRPr lang="x-none" smtClean="0"/>
          </a:p>
          <a:p>
            <a:pPr algn="ctr"/>
            <a:r>
              <a:rPr lang="ru-RU" dirty="0" smtClean="0"/>
              <a:t>возможностями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69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Fabryka 4F Medium" panose="00000009000000000000" pitchFamily="49" charset="0"/>
              </a:rPr>
              <a:t>К</a:t>
            </a:r>
            <a:r>
              <a:rPr lang="x-none" sz="4000" dirty="0" smtClean="0">
                <a:latin typeface="Fabryka 4F Medium" panose="00000009000000000000" pitchFamily="49" charset="0"/>
              </a:rPr>
              <a:t>акими</a:t>
            </a:r>
            <a:r>
              <a:rPr lang="ru-RU" sz="4000" dirty="0" smtClean="0">
                <a:latin typeface="Fabryka 4F Medium" panose="00000009000000000000" pitchFamily="49" charset="0"/>
              </a:rPr>
              <a:t> личными качествами должен обладать </a:t>
            </a:r>
            <a:r>
              <a:rPr lang="ru-RU" sz="4000" dirty="0">
                <a:latin typeface="Fabryka 4F Medium" panose="00000009000000000000" pitchFamily="49" charset="0"/>
              </a:rPr>
              <a:t>о</a:t>
            </a:r>
            <a:r>
              <a:rPr lang="ru-RU" sz="4000" dirty="0" smtClean="0">
                <a:latin typeface="Fabryka 4F Medium" panose="00000009000000000000" pitchFamily="49" charset="0"/>
              </a:rPr>
              <a:t>п</a:t>
            </a:r>
            <a:r>
              <a:rPr lang="x-none" sz="4000" smtClean="0">
                <a:latin typeface="Fabryka 4F Medium" panose="00000009000000000000" pitchFamily="49" charset="0"/>
              </a:rPr>
              <a:t>ератор </a:t>
            </a:r>
            <a:r>
              <a:rPr lang="ru-RU" sz="4000" dirty="0" smtClean="0">
                <a:latin typeface="Fabryka 4F Medium" panose="00000009000000000000" pitchFamily="49" charset="0"/>
              </a:rPr>
              <a:t>ЭВМ</a:t>
            </a:r>
            <a:r>
              <a:rPr lang="x-none" sz="4000" smtClean="0">
                <a:latin typeface="Fabryka 4F Medium" panose="00000009000000000000" pitchFamily="49" charset="0"/>
              </a:rPr>
              <a:t>?</a:t>
            </a:r>
            <a:endParaRPr lang="en-GB" sz="4000" dirty="0">
              <a:latin typeface="Fabryka 4F Medium" panose="00000009000000000000" pitchFamily="49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40619" y="1492018"/>
            <a:ext cx="13069612" cy="3722542"/>
            <a:chOff x="840619" y="1492018"/>
            <a:chExt cx="13069612" cy="3722542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1078230" y="1492018"/>
              <a:ext cx="10634642" cy="3722542"/>
              <a:chOff x="838200" y="1389148"/>
              <a:chExt cx="10634642" cy="372254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38200" y="1389148"/>
                <a:ext cx="10634642" cy="3722542"/>
                <a:chOff x="6110" y="1295017"/>
                <a:chExt cx="10634642" cy="3722542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 rot="2752555">
                  <a:off x="602371" y="2844818"/>
                  <a:ext cx="1576479" cy="2769002"/>
                </a:xfrm>
                <a:prstGeom prst="rect">
                  <a:avLst/>
                </a:prstGeom>
                <a:solidFill>
                  <a:srgbClr val="3A3A3A"/>
                </a:solidFill>
                <a:ln>
                  <a:solidFill>
                    <a:srgbClr val="3A3A3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 rot="2752555">
                  <a:off x="2879618" y="2844819"/>
                  <a:ext cx="1576479" cy="2769002"/>
                </a:xfrm>
                <a:prstGeom prst="rect">
                  <a:avLst/>
                </a:prstGeom>
                <a:solidFill>
                  <a:srgbClr val="FB3535"/>
                </a:solidFill>
                <a:ln>
                  <a:solidFill>
                    <a:srgbClr val="FB35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 rot="2752555">
                  <a:off x="5156865" y="2844818"/>
                  <a:ext cx="1576479" cy="2769002"/>
                </a:xfrm>
                <a:prstGeom prst="rect">
                  <a:avLst/>
                </a:prstGeom>
                <a:solidFill>
                  <a:srgbClr val="3A3A3A"/>
                </a:solidFill>
                <a:ln>
                  <a:solidFill>
                    <a:srgbClr val="3A3A3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 rot="2752555">
                  <a:off x="7434112" y="2844819"/>
                  <a:ext cx="1576479" cy="2769002"/>
                </a:xfrm>
                <a:prstGeom prst="rect">
                  <a:avLst/>
                </a:prstGeom>
                <a:solidFill>
                  <a:srgbClr val="FB3535"/>
                </a:solidFill>
                <a:ln>
                  <a:solidFill>
                    <a:srgbClr val="FB35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Равнобедренный треугольник 13"/>
                <p:cNvSpPr/>
                <p:nvPr/>
              </p:nvSpPr>
              <p:spPr>
                <a:xfrm rot="2727110">
                  <a:off x="8425235" y="1809253"/>
                  <a:ext cx="2729753" cy="1701281"/>
                </a:xfrm>
                <a:prstGeom prst="triangle">
                  <a:avLst/>
                </a:prstGeom>
                <a:solidFill>
                  <a:srgbClr val="FB3535"/>
                </a:solidFill>
                <a:ln>
                  <a:solidFill>
                    <a:srgbClr val="FB35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5584" y="2471642"/>
                <a:ext cx="925130" cy="92513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8295" y="2460519"/>
                <a:ext cx="1011468" cy="1011468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4558" y="2468913"/>
                <a:ext cx="920031" cy="920031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598" y="2468913"/>
                <a:ext cx="927859" cy="927859"/>
              </a:xfrm>
              <a:prstGeom prst="rect">
                <a:avLst/>
              </a:prstGeom>
            </p:spPr>
          </p:pic>
        </p:grpSp>
        <p:sp>
          <p:nvSpPr>
            <p:cNvPr id="3" name="Прямоугольник 2"/>
            <p:cNvSpPr/>
            <p:nvPr/>
          </p:nvSpPr>
          <p:spPr>
            <a:xfrm rot="18902604">
              <a:off x="840619" y="2703051"/>
              <a:ext cx="609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Г</a:t>
              </a:r>
              <a:r>
                <a:rPr lang="x-none" sz="3200" dirty="0" smtClean="0">
                  <a:solidFill>
                    <a:schemeClr val="bg1"/>
                  </a:solidFill>
                </a:rPr>
                <a:t>рамотность </a:t>
              </a:r>
              <a:r>
                <a:rPr lang="en-GB" sz="3200" dirty="0">
                  <a:solidFill>
                    <a:schemeClr val="bg1"/>
                  </a:solidFill>
                </a:rPr>
                <a:t/>
              </a:r>
              <a:br>
                <a:rPr lang="en-GB" sz="3200" dirty="0">
                  <a:solidFill>
                    <a:schemeClr val="bg1"/>
                  </a:solidFill>
                </a:rPr>
              </a:b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8965686">
              <a:off x="3070181" y="2766117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Усидчивость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rot="18981028">
              <a:off x="5071970" y="2737841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Внимательность</a:t>
              </a:r>
              <a:endParaRPr lang="x-none" sz="2800" dirty="0" smtClean="0">
                <a:solidFill>
                  <a:schemeClr val="bg1"/>
                </a:solidFill>
              </a:endParaRPr>
            </a:p>
            <a:p>
              <a:r>
                <a:rPr lang="ru-RU" sz="2800" dirty="0" smtClean="0">
                  <a:solidFill>
                    <a:schemeClr val="bg1"/>
                  </a:solidFill>
                </a:rPr>
                <a:t>и </a:t>
              </a:r>
              <a:r>
                <a:rPr lang="ru-RU" sz="2800" dirty="0">
                  <a:solidFill>
                    <a:schemeClr val="bg1"/>
                  </a:solidFill>
                </a:rPr>
                <a:t>скрупулезность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8957874">
              <a:off x="7814231" y="2358337"/>
              <a:ext cx="609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Хорошая</a:t>
              </a:r>
              <a:endParaRPr lang="x-none" sz="3200" dirty="0" smtClean="0">
                <a:solidFill>
                  <a:schemeClr val="bg1"/>
                </a:solidFill>
              </a:endParaRPr>
            </a:p>
            <a:p>
              <a:r>
                <a:rPr lang="ru-RU" sz="32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>
                  <a:solidFill>
                    <a:schemeClr val="bg1"/>
                  </a:solidFill>
                </a:rPr>
                <a:t>память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5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16"/>
            <a:ext cx="12191999" cy="3272357"/>
          </a:xfrm>
        </p:spPr>
      </p:pic>
      <p:sp>
        <p:nvSpPr>
          <p:cNvPr id="5" name="Прямоугольник 4"/>
          <p:cNvSpPr/>
          <p:nvPr/>
        </p:nvSpPr>
        <p:spPr>
          <a:xfrm>
            <a:off x="2621342" y="-35838"/>
            <a:ext cx="7263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>
                <a:latin typeface="Fabryka 4F Medium" panose="00000009000000000000" pitchFamily="49" charset="0"/>
              </a:rPr>
              <a:t>Как получить </a:t>
            </a:r>
            <a:r>
              <a:rPr lang="ru-RU" sz="4000" b="1" dirty="0" smtClean="0">
                <a:latin typeface="Fabryka 4F Medium" panose="00000009000000000000" pitchFamily="49" charset="0"/>
              </a:rPr>
              <a:t>профессию?</a:t>
            </a:r>
            <a:endParaRPr lang="ru-RU" sz="4000" b="1" dirty="0">
              <a:latin typeface="Fabryka 4F Medium" panose="00000009000000000000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2153" y="1279149"/>
            <a:ext cx="9527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2F2F2"/>
                </a:solidFill>
                <a:latin typeface="Fabryka 4F Medium" panose="00000009000000000000" pitchFamily="49" charset="0"/>
              </a:rPr>
              <a:t> для овладения </a:t>
            </a:r>
            <a:r>
              <a:rPr lang="ru-RU" sz="3600" b="1" dirty="0" smtClean="0">
                <a:solidFill>
                  <a:srgbClr val="F2F2F2"/>
                </a:solidFill>
                <a:latin typeface="Fabryka 4F Medium" panose="00000009000000000000" pitchFamily="49" charset="0"/>
              </a:rPr>
              <a:t>профессией «Оператор ЭВМ» достаточно </a:t>
            </a:r>
            <a:r>
              <a:rPr lang="ru-RU" sz="3600" b="1" dirty="0">
                <a:solidFill>
                  <a:srgbClr val="F2F2F2"/>
                </a:solidFill>
                <a:latin typeface="Fabryka 4F Medium" panose="00000009000000000000" pitchFamily="49" charset="0"/>
              </a:rPr>
              <a:t>получить начальное профессиональное образование</a:t>
            </a:r>
            <a:endParaRPr lang="en-GB" sz="3600" b="1" dirty="0">
              <a:solidFill>
                <a:srgbClr val="F2F2F2"/>
              </a:solidFill>
              <a:latin typeface="Fabryka 4F Medium" panose="00000009000000000000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8250" y="5172800"/>
            <a:ext cx="3310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abryka 4F Medium" panose="00000009000000000000" pitchFamily="49" charset="0"/>
              </a:rPr>
              <a:t>На основе общего среднего образования</a:t>
            </a:r>
            <a:r>
              <a:rPr lang="x-none" sz="2000" smtClean="0">
                <a:latin typeface="Fabryka 4F Medium" panose="00000009000000000000" pitchFamily="49" charset="0"/>
              </a:rPr>
              <a:t> </a:t>
            </a:r>
            <a:endParaRPr lang="en-GB" sz="2000" dirty="0">
              <a:latin typeface="Fabryka 4F Medium" panose="00000009000000000000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50604" y="4294926"/>
            <a:ext cx="2190569" cy="617220"/>
          </a:xfrm>
          <a:prstGeom prst="roundRect">
            <a:avLst/>
          </a:prstGeom>
          <a:solidFill>
            <a:srgbClr val="FB3535"/>
          </a:solidFill>
          <a:ln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000" dirty="0" smtClean="0">
                <a:latin typeface="Fabryka 4F Medium" panose="00000009000000000000" pitchFamily="49" charset="0"/>
              </a:rPr>
              <a:t>1</a:t>
            </a:r>
            <a:endParaRPr lang="en-GB" sz="5000" dirty="0">
              <a:latin typeface="Fabryka 4F Medium" panose="00000009000000000000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27050" y="4294926"/>
            <a:ext cx="2216522" cy="617220"/>
          </a:xfrm>
          <a:prstGeom prst="roundRect">
            <a:avLst/>
          </a:prstGeom>
          <a:solidFill>
            <a:srgbClr val="FB3535"/>
          </a:solidFill>
          <a:ln>
            <a:solidFill>
              <a:srgbClr val="FB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000" dirty="0" smtClean="0">
                <a:latin typeface="Fabryka 4F Medium" panose="00000009000000000000" pitchFamily="49" charset="0"/>
              </a:rPr>
              <a:t>2</a:t>
            </a:r>
            <a:endParaRPr lang="en-GB" sz="5000" dirty="0">
              <a:latin typeface="Fabryka 4F Medium" panose="00000009000000000000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1310" y="5198534"/>
            <a:ext cx="3260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abryka 4F Medium" panose="00000009000000000000" pitchFamily="49" charset="0"/>
              </a:rPr>
              <a:t>На основе общего базового образования </a:t>
            </a:r>
            <a:endParaRPr lang="x-none" sz="2000" dirty="0" smtClean="0">
              <a:latin typeface="Fabryka 4F Medium" panose="00000009000000000000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9157" y="451463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или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e3d9a687ef1276026291a803b1f39dd49d1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8E8E8"/>
      </a:hlink>
      <a:folHlink>
        <a:srgbClr val="E8E8E8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477</Words>
  <Application>Microsoft Office PowerPoint</Application>
  <PresentationFormat>Произвольный</PresentationFormat>
  <Paragraphs>148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`</vt:lpstr>
      <vt:lpstr>Особенности работы</vt:lpstr>
      <vt:lpstr>Презентация PowerPoint</vt:lpstr>
      <vt:lpstr>Оператор ЭВМ: плюсы и минусы </vt:lpstr>
      <vt:lpstr>МИНУСЫ</vt:lpstr>
      <vt:lpstr>плюсы</vt:lpstr>
      <vt:lpstr>Какими личными качествами должен обладать оператор ЭВМ?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Serzh Khava</dc:creator>
  <cp:lastModifiedBy>ПРЕПОДАВАТЕЛЬ</cp:lastModifiedBy>
  <cp:revision>186</cp:revision>
  <dcterms:created xsi:type="dcterms:W3CDTF">2020-01-21T15:33:15Z</dcterms:created>
  <dcterms:modified xsi:type="dcterms:W3CDTF">2020-06-22T12:10:34Z</dcterms:modified>
</cp:coreProperties>
</file>